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126"/>
  </p:notesMasterIdLst>
  <p:handoutMasterIdLst>
    <p:handoutMasterId r:id="rId127"/>
  </p:handoutMasterIdLst>
  <p:sldIdLst>
    <p:sldId id="677" r:id="rId2"/>
    <p:sldId id="678" r:id="rId3"/>
    <p:sldId id="578" r:id="rId4"/>
    <p:sldId id="326" r:id="rId5"/>
    <p:sldId id="492" r:id="rId6"/>
    <p:sldId id="488" r:id="rId7"/>
    <p:sldId id="495" r:id="rId8"/>
    <p:sldId id="489" r:id="rId9"/>
    <p:sldId id="490" r:id="rId10"/>
    <p:sldId id="491" r:id="rId11"/>
    <p:sldId id="485" r:id="rId12"/>
    <p:sldId id="497" r:id="rId13"/>
    <p:sldId id="498" r:id="rId14"/>
    <p:sldId id="499" r:id="rId15"/>
    <p:sldId id="638" r:id="rId16"/>
    <p:sldId id="500" r:id="rId17"/>
    <p:sldId id="501" r:id="rId18"/>
    <p:sldId id="502" r:id="rId19"/>
    <p:sldId id="448" r:id="rId20"/>
    <p:sldId id="449" r:id="rId21"/>
    <p:sldId id="577" r:id="rId22"/>
    <p:sldId id="507" r:id="rId23"/>
    <p:sldId id="508" r:id="rId24"/>
    <p:sldId id="681" r:id="rId25"/>
    <p:sldId id="509" r:id="rId26"/>
    <p:sldId id="510" r:id="rId27"/>
    <p:sldId id="511" r:id="rId28"/>
    <p:sldId id="512" r:id="rId29"/>
    <p:sldId id="513" r:id="rId30"/>
    <p:sldId id="514" r:id="rId31"/>
    <p:sldId id="515" r:id="rId32"/>
    <p:sldId id="516" r:id="rId33"/>
    <p:sldId id="517" r:id="rId34"/>
    <p:sldId id="520" r:id="rId35"/>
    <p:sldId id="521" r:id="rId36"/>
    <p:sldId id="522" r:id="rId37"/>
    <p:sldId id="523" r:id="rId38"/>
    <p:sldId id="524" r:id="rId39"/>
    <p:sldId id="525" r:id="rId40"/>
    <p:sldId id="527" r:id="rId41"/>
    <p:sldId id="528" r:id="rId42"/>
    <p:sldId id="529" r:id="rId43"/>
    <p:sldId id="530" r:id="rId44"/>
    <p:sldId id="376" r:id="rId45"/>
    <p:sldId id="639" r:id="rId46"/>
    <p:sldId id="682" r:id="rId47"/>
    <p:sldId id="690" r:id="rId48"/>
    <p:sldId id="628" r:id="rId49"/>
    <p:sldId id="654" r:id="rId50"/>
    <p:sldId id="658" r:id="rId51"/>
    <p:sldId id="657" r:id="rId52"/>
    <p:sldId id="655" r:id="rId53"/>
    <p:sldId id="659" r:id="rId54"/>
    <p:sldId id="656" r:id="rId55"/>
    <p:sldId id="660" r:id="rId56"/>
    <p:sldId id="688" r:id="rId57"/>
    <p:sldId id="661" r:id="rId58"/>
    <p:sldId id="662" r:id="rId59"/>
    <p:sldId id="579" r:id="rId60"/>
    <p:sldId id="580" r:id="rId61"/>
    <p:sldId id="652" r:id="rId62"/>
    <p:sldId id="653" r:id="rId63"/>
    <p:sldId id="599" r:id="rId64"/>
    <p:sldId id="582" r:id="rId65"/>
    <p:sldId id="583" r:id="rId66"/>
    <p:sldId id="584" r:id="rId67"/>
    <p:sldId id="646" r:id="rId68"/>
    <p:sldId id="586" r:id="rId69"/>
    <p:sldId id="589" r:id="rId70"/>
    <p:sldId id="587" r:id="rId71"/>
    <p:sldId id="588" r:id="rId72"/>
    <p:sldId id="585" r:id="rId73"/>
    <p:sldId id="593" r:id="rId74"/>
    <p:sldId id="598" r:id="rId75"/>
    <p:sldId id="645" r:id="rId76"/>
    <p:sldId id="601" r:id="rId77"/>
    <p:sldId id="602" r:id="rId78"/>
    <p:sldId id="644" r:id="rId79"/>
    <p:sldId id="664" r:id="rId80"/>
    <p:sldId id="674" r:id="rId81"/>
    <p:sldId id="665" r:id="rId82"/>
    <p:sldId id="673" r:id="rId83"/>
    <p:sldId id="668" r:id="rId84"/>
    <p:sldId id="667" r:id="rId85"/>
    <p:sldId id="666" r:id="rId86"/>
    <p:sldId id="603" r:id="rId87"/>
    <p:sldId id="604" r:id="rId88"/>
    <p:sldId id="605" r:id="rId89"/>
    <p:sldId id="606" r:id="rId90"/>
    <p:sldId id="636" r:id="rId91"/>
    <p:sldId id="608" r:id="rId92"/>
    <p:sldId id="609" r:id="rId93"/>
    <p:sldId id="692" r:id="rId94"/>
    <p:sldId id="691" r:id="rId95"/>
    <p:sldId id="612" r:id="rId96"/>
    <p:sldId id="663" r:id="rId97"/>
    <p:sldId id="669" r:id="rId98"/>
    <p:sldId id="671" r:id="rId99"/>
    <p:sldId id="670" r:id="rId100"/>
    <p:sldId id="613" r:id="rId101"/>
    <p:sldId id="640" r:id="rId102"/>
    <p:sldId id="615" r:id="rId103"/>
    <p:sldId id="632" r:id="rId104"/>
    <p:sldId id="633" r:id="rId105"/>
    <p:sldId id="672" r:id="rId106"/>
    <p:sldId id="683" r:id="rId107"/>
    <p:sldId id="616" r:id="rId108"/>
    <p:sldId id="617" r:id="rId109"/>
    <p:sldId id="618" r:id="rId110"/>
    <p:sldId id="619" r:id="rId111"/>
    <p:sldId id="684" r:id="rId112"/>
    <p:sldId id="620" r:id="rId113"/>
    <p:sldId id="621" r:id="rId114"/>
    <p:sldId id="643" r:id="rId115"/>
    <p:sldId id="622" r:id="rId116"/>
    <p:sldId id="642" r:id="rId117"/>
    <p:sldId id="624" r:id="rId118"/>
    <p:sldId id="627" r:id="rId119"/>
    <p:sldId id="626" r:id="rId120"/>
    <p:sldId id="689" r:id="rId121"/>
    <p:sldId id="635" r:id="rId122"/>
    <p:sldId id="686" r:id="rId123"/>
    <p:sldId id="685" r:id="rId124"/>
    <p:sldId id="687" r:id="rId125"/>
  </p:sldIdLst>
  <p:sldSz cx="9144000" cy="6858000" type="screen4x3"/>
  <p:notesSz cx="6781800" cy="9926638"/>
  <p:defaultTextStyle>
    <a:defPPr>
      <a:defRPr lang="zh-CN"/>
    </a:defPPr>
    <a:lvl1pPr algn="l" rtl="0" fontAlgn="base">
      <a:spcBef>
        <a:spcPct val="0"/>
      </a:spcBef>
      <a:spcAft>
        <a:spcPct val="0"/>
      </a:spcAft>
      <a:defRPr kumimoji="1" sz="3200" kern="1200">
        <a:solidFill>
          <a:schemeClr val="tx1"/>
        </a:solidFill>
        <a:latin typeface="Times New Roman" charset="0"/>
        <a:ea typeface="华文新魏" pitchFamily="2" charset="-122"/>
        <a:cs typeface="+mn-cs"/>
      </a:defRPr>
    </a:lvl1pPr>
    <a:lvl2pPr marL="457200" algn="l" rtl="0" fontAlgn="base">
      <a:spcBef>
        <a:spcPct val="0"/>
      </a:spcBef>
      <a:spcAft>
        <a:spcPct val="0"/>
      </a:spcAft>
      <a:defRPr kumimoji="1" sz="3200" kern="1200">
        <a:solidFill>
          <a:schemeClr val="tx1"/>
        </a:solidFill>
        <a:latin typeface="Times New Roman" charset="0"/>
        <a:ea typeface="华文新魏" pitchFamily="2" charset="-122"/>
        <a:cs typeface="+mn-cs"/>
      </a:defRPr>
    </a:lvl2pPr>
    <a:lvl3pPr marL="914400" algn="l" rtl="0" fontAlgn="base">
      <a:spcBef>
        <a:spcPct val="0"/>
      </a:spcBef>
      <a:spcAft>
        <a:spcPct val="0"/>
      </a:spcAft>
      <a:defRPr kumimoji="1" sz="3200" kern="1200">
        <a:solidFill>
          <a:schemeClr val="tx1"/>
        </a:solidFill>
        <a:latin typeface="Times New Roman" charset="0"/>
        <a:ea typeface="华文新魏" pitchFamily="2" charset="-122"/>
        <a:cs typeface="+mn-cs"/>
      </a:defRPr>
    </a:lvl3pPr>
    <a:lvl4pPr marL="1371600" algn="l" rtl="0" fontAlgn="base">
      <a:spcBef>
        <a:spcPct val="0"/>
      </a:spcBef>
      <a:spcAft>
        <a:spcPct val="0"/>
      </a:spcAft>
      <a:defRPr kumimoji="1" sz="3200" kern="1200">
        <a:solidFill>
          <a:schemeClr val="tx1"/>
        </a:solidFill>
        <a:latin typeface="Times New Roman" charset="0"/>
        <a:ea typeface="华文新魏" pitchFamily="2" charset="-122"/>
        <a:cs typeface="+mn-cs"/>
      </a:defRPr>
    </a:lvl4pPr>
    <a:lvl5pPr marL="1828800" algn="l" rtl="0" fontAlgn="base">
      <a:spcBef>
        <a:spcPct val="0"/>
      </a:spcBef>
      <a:spcAft>
        <a:spcPct val="0"/>
      </a:spcAft>
      <a:defRPr kumimoji="1" sz="3200" kern="1200">
        <a:solidFill>
          <a:schemeClr val="tx1"/>
        </a:solidFill>
        <a:latin typeface="Times New Roman" charset="0"/>
        <a:ea typeface="华文新魏" pitchFamily="2" charset="-122"/>
        <a:cs typeface="+mn-cs"/>
      </a:defRPr>
    </a:lvl5pPr>
    <a:lvl6pPr marL="2286000" algn="l" defTabSz="914400" rtl="0" eaLnBrk="1" latinLnBrk="0" hangingPunct="1">
      <a:defRPr kumimoji="1" sz="3200" kern="1200">
        <a:solidFill>
          <a:schemeClr val="tx1"/>
        </a:solidFill>
        <a:latin typeface="Times New Roman" charset="0"/>
        <a:ea typeface="华文新魏" pitchFamily="2" charset="-122"/>
        <a:cs typeface="+mn-cs"/>
      </a:defRPr>
    </a:lvl6pPr>
    <a:lvl7pPr marL="2743200" algn="l" defTabSz="914400" rtl="0" eaLnBrk="1" latinLnBrk="0" hangingPunct="1">
      <a:defRPr kumimoji="1" sz="3200" kern="1200">
        <a:solidFill>
          <a:schemeClr val="tx1"/>
        </a:solidFill>
        <a:latin typeface="Times New Roman" charset="0"/>
        <a:ea typeface="华文新魏" pitchFamily="2" charset="-122"/>
        <a:cs typeface="+mn-cs"/>
      </a:defRPr>
    </a:lvl7pPr>
    <a:lvl8pPr marL="3200400" algn="l" defTabSz="914400" rtl="0" eaLnBrk="1" latinLnBrk="0" hangingPunct="1">
      <a:defRPr kumimoji="1" sz="3200" kern="1200">
        <a:solidFill>
          <a:schemeClr val="tx1"/>
        </a:solidFill>
        <a:latin typeface="Times New Roman" charset="0"/>
        <a:ea typeface="华文新魏" pitchFamily="2" charset="-122"/>
        <a:cs typeface="+mn-cs"/>
      </a:defRPr>
    </a:lvl8pPr>
    <a:lvl9pPr marL="3657600" algn="l" defTabSz="914400" rtl="0" eaLnBrk="1" latinLnBrk="0" hangingPunct="1">
      <a:defRPr kumimoji="1" sz="3200" kern="1200">
        <a:solidFill>
          <a:schemeClr val="tx1"/>
        </a:solidFill>
        <a:latin typeface="Times New Roman" charset="0"/>
        <a:ea typeface="华文新魏"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3333"/>
    <a:srgbClr val="B2B2B2"/>
    <a:srgbClr val="080808"/>
    <a:srgbClr val="00FF00"/>
    <a:srgbClr val="CC00CC"/>
    <a:srgbClr val="00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83301" autoAdjust="0"/>
  </p:normalViewPr>
  <p:slideViewPr>
    <p:cSldViewPr snapToGrid="0">
      <p:cViewPr varScale="1">
        <p:scale>
          <a:sx n="60" d="100"/>
          <a:sy n="60" d="100"/>
        </p:scale>
        <p:origin x="122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5458" name="Rectangle 2"/>
          <p:cNvSpPr>
            <a:spLocks noGrp="1" noChangeArrowheads="1"/>
          </p:cNvSpPr>
          <p:nvPr>
            <p:ph type="hdr" sz="quarter"/>
          </p:nvPr>
        </p:nvSpPr>
        <p:spPr bwMode="auto">
          <a:xfrm>
            <a:off x="0" y="0"/>
            <a:ext cx="29384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endParaRPr lang="en-US" altLang="zh-CN"/>
          </a:p>
        </p:txBody>
      </p:sp>
      <p:sp>
        <p:nvSpPr>
          <p:cNvPr id="915459" name="Rectangle 3"/>
          <p:cNvSpPr>
            <a:spLocks noGrp="1" noChangeArrowheads="1"/>
          </p:cNvSpPr>
          <p:nvPr>
            <p:ph type="dt" sz="quarter" idx="1"/>
          </p:nvPr>
        </p:nvSpPr>
        <p:spPr bwMode="auto">
          <a:xfrm>
            <a:off x="3841750" y="0"/>
            <a:ext cx="29384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endParaRPr lang="en-US" altLang="zh-CN"/>
          </a:p>
        </p:txBody>
      </p:sp>
      <p:sp>
        <p:nvSpPr>
          <p:cNvPr id="915460" name="Rectangle 4"/>
          <p:cNvSpPr>
            <a:spLocks noGrp="1" noChangeArrowheads="1"/>
          </p:cNvSpPr>
          <p:nvPr>
            <p:ph type="ftr" sz="quarter" idx="2"/>
          </p:nvPr>
        </p:nvSpPr>
        <p:spPr bwMode="auto">
          <a:xfrm>
            <a:off x="0" y="9428163"/>
            <a:ext cx="293846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宋体" pitchFamily="2" charset="-122"/>
              </a:defRPr>
            </a:lvl1pPr>
          </a:lstStyle>
          <a:p>
            <a:endParaRPr lang="en-US" altLang="zh-CN"/>
          </a:p>
        </p:txBody>
      </p:sp>
      <p:sp>
        <p:nvSpPr>
          <p:cNvPr id="915461" name="Rectangle 5"/>
          <p:cNvSpPr>
            <a:spLocks noGrp="1" noChangeArrowheads="1"/>
          </p:cNvSpPr>
          <p:nvPr>
            <p:ph type="sldNum" sz="quarter" idx="3"/>
          </p:nvPr>
        </p:nvSpPr>
        <p:spPr bwMode="auto">
          <a:xfrm>
            <a:off x="3841750" y="9428163"/>
            <a:ext cx="293846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fld id="{85521191-1DE0-4798-9304-7C2EA0848E2D}" type="slidenum">
              <a:rPr lang="en-US" altLang="zh-CN"/>
              <a:pPr/>
              <a:t>‹#›</a:t>
            </a:fld>
            <a:endParaRPr lang="en-US" altLang="zh-CN"/>
          </a:p>
        </p:txBody>
      </p:sp>
    </p:spTree>
    <p:extLst>
      <p:ext uri="{BB962C8B-B14F-4D97-AF65-F5344CB8AC3E}">
        <p14:creationId xmlns:p14="http://schemas.microsoft.com/office/powerpoint/2010/main" val="25927492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9384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endParaRPr lang="en-US" altLang="zh-CN"/>
          </a:p>
        </p:txBody>
      </p:sp>
      <p:sp>
        <p:nvSpPr>
          <p:cNvPr id="25603" name="Rectangle 3"/>
          <p:cNvSpPr>
            <a:spLocks noGrp="1" noChangeArrowheads="1"/>
          </p:cNvSpPr>
          <p:nvPr>
            <p:ph type="dt" idx="1"/>
          </p:nvPr>
        </p:nvSpPr>
        <p:spPr bwMode="auto">
          <a:xfrm>
            <a:off x="3843338" y="0"/>
            <a:ext cx="2938462"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endParaRPr lang="en-US" altLang="zh-CN"/>
          </a:p>
        </p:txBody>
      </p:sp>
      <p:sp>
        <p:nvSpPr>
          <p:cNvPr id="25604" name="Rectangle 4"/>
          <p:cNvSpPr>
            <a:spLocks noGrp="1" noRot="1" noChangeAspect="1" noChangeArrowheads="1" noTextEdit="1"/>
          </p:cNvSpPr>
          <p:nvPr>
            <p:ph type="sldImg" idx="2"/>
          </p:nvPr>
        </p:nvSpPr>
        <p:spPr bwMode="auto">
          <a:xfrm>
            <a:off x="909638" y="744538"/>
            <a:ext cx="4964112" cy="3722687"/>
          </a:xfrm>
          <a:prstGeom prst="rect">
            <a:avLst/>
          </a:prstGeom>
          <a:noFill/>
          <a:ln w="9525">
            <a:solidFill>
              <a:srgbClr val="000000"/>
            </a:solidFill>
            <a:miter lim="800000"/>
            <a:headEnd/>
            <a:tailEnd/>
          </a:ln>
          <a:effectLst/>
        </p:spPr>
      </p:sp>
      <p:sp>
        <p:nvSpPr>
          <p:cNvPr id="25605" name="Rectangle 5"/>
          <p:cNvSpPr>
            <a:spLocks noGrp="1" noChangeArrowheads="1"/>
          </p:cNvSpPr>
          <p:nvPr>
            <p:ph type="body" sz="quarter" idx="3"/>
          </p:nvPr>
        </p:nvSpPr>
        <p:spPr bwMode="auto">
          <a:xfrm>
            <a:off x="904875" y="4714875"/>
            <a:ext cx="4972050"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5606" name="Rectangle 6"/>
          <p:cNvSpPr>
            <a:spLocks noGrp="1" noChangeArrowheads="1"/>
          </p:cNvSpPr>
          <p:nvPr>
            <p:ph type="ftr" sz="quarter" idx="4"/>
          </p:nvPr>
        </p:nvSpPr>
        <p:spPr bwMode="auto">
          <a:xfrm>
            <a:off x="0" y="9429750"/>
            <a:ext cx="2938463"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宋体" pitchFamily="2" charset="-122"/>
              </a:defRPr>
            </a:lvl1pPr>
          </a:lstStyle>
          <a:p>
            <a:endParaRPr lang="en-US" altLang="zh-CN"/>
          </a:p>
        </p:txBody>
      </p:sp>
      <p:sp>
        <p:nvSpPr>
          <p:cNvPr id="25607" name="Rectangle 7"/>
          <p:cNvSpPr>
            <a:spLocks noGrp="1" noChangeArrowheads="1"/>
          </p:cNvSpPr>
          <p:nvPr>
            <p:ph type="sldNum" sz="quarter" idx="5"/>
          </p:nvPr>
        </p:nvSpPr>
        <p:spPr bwMode="auto">
          <a:xfrm>
            <a:off x="3843338" y="9429750"/>
            <a:ext cx="2938462"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fld id="{4B5D3AF3-23AF-4F8B-952A-B03A71CAA672}" type="slidenum">
              <a:rPr lang="en-US" altLang="zh-CN"/>
              <a:pPr/>
              <a:t>‹#›</a:t>
            </a:fld>
            <a:endParaRPr lang="en-US" altLang="zh-CN"/>
          </a:p>
        </p:txBody>
      </p:sp>
    </p:spTree>
    <p:extLst>
      <p:ext uri="{BB962C8B-B14F-4D97-AF65-F5344CB8AC3E}">
        <p14:creationId xmlns:p14="http://schemas.microsoft.com/office/powerpoint/2010/main" val="333286202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charset="0"/>
        <a:ea typeface="宋体" pitchFamily="2" charset="-122"/>
        <a:cs typeface="+mn-cs"/>
      </a:defRPr>
    </a:lvl1pPr>
    <a:lvl2pPr marL="457200" algn="l" rtl="0" fontAlgn="base">
      <a:spcBef>
        <a:spcPct val="30000"/>
      </a:spcBef>
      <a:spcAft>
        <a:spcPct val="0"/>
      </a:spcAft>
      <a:defRPr kumimoji="1" sz="1200" kern="1200">
        <a:solidFill>
          <a:schemeClr val="tx1"/>
        </a:solidFill>
        <a:latin typeface="Times New Roman" charset="0"/>
        <a:ea typeface="宋体" pitchFamily="2" charset="-122"/>
        <a:cs typeface="+mn-cs"/>
      </a:defRPr>
    </a:lvl2pPr>
    <a:lvl3pPr marL="914400" algn="l" rtl="0" fontAlgn="base">
      <a:spcBef>
        <a:spcPct val="30000"/>
      </a:spcBef>
      <a:spcAft>
        <a:spcPct val="0"/>
      </a:spcAft>
      <a:defRPr kumimoji="1" sz="1200" kern="1200">
        <a:solidFill>
          <a:schemeClr val="tx1"/>
        </a:solidFill>
        <a:latin typeface="Times New Roman" charset="0"/>
        <a:ea typeface="宋体" pitchFamily="2" charset="-122"/>
        <a:cs typeface="+mn-cs"/>
      </a:defRPr>
    </a:lvl3pPr>
    <a:lvl4pPr marL="1371600" algn="l" rtl="0" fontAlgn="base">
      <a:spcBef>
        <a:spcPct val="30000"/>
      </a:spcBef>
      <a:spcAft>
        <a:spcPct val="0"/>
      </a:spcAft>
      <a:defRPr kumimoji="1" sz="1200" kern="1200">
        <a:solidFill>
          <a:schemeClr val="tx1"/>
        </a:solidFill>
        <a:latin typeface="Times New Roman" charset="0"/>
        <a:ea typeface="宋体" pitchFamily="2" charset="-122"/>
        <a:cs typeface="+mn-cs"/>
      </a:defRPr>
    </a:lvl4pPr>
    <a:lvl5pPr marL="1828800" algn="l" rtl="0" fontAlgn="base">
      <a:spcBef>
        <a:spcPct val="30000"/>
      </a:spcBef>
      <a:spcAft>
        <a:spcPct val="0"/>
      </a:spcAft>
      <a:defRPr kumimoji="1" sz="1200" kern="1200">
        <a:solidFill>
          <a:schemeClr val="tx1"/>
        </a:solidFill>
        <a:latin typeface="Times New Roman"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www.yorku.ca/eye/luminanc.htm"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www.yorku.ca/eye/opponent.htm"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ww.yorku.ca/eye/machban1.htm"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www.yorku.ca/eye/radialn2.htm"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www.yorku.ca/eye/red-blue.htm"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www.yorku.ca/eye/recepfd2.htm"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E05C48-B801-4A8D-A059-56D40756D174}" type="slidenum">
              <a:rPr lang="en-US" altLang="zh-CN"/>
              <a:pPr/>
              <a:t>4</a:t>
            </a:fld>
            <a:endParaRPr lang="en-US" altLang="zh-CN"/>
          </a:p>
        </p:txBody>
      </p:sp>
      <p:sp>
        <p:nvSpPr>
          <p:cNvPr id="148482"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148483"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2485949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25026A-ECC2-467A-80BD-7662930C692D}" type="slidenum">
              <a:rPr lang="en-US" altLang="zh-CN"/>
              <a:pPr/>
              <a:t>13</a:t>
            </a:fld>
            <a:endParaRPr lang="en-US" altLang="zh-CN"/>
          </a:p>
        </p:txBody>
      </p:sp>
      <p:sp>
        <p:nvSpPr>
          <p:cNvPr id="502786"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02787"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1190792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F9893C-678C-4EA9-8812-C0E627892822}" type="slidenum">
              <a:rPr lang="en-US" altLang="zh-CN"/>
              <a:pPr/>
              <a:t>14</a:t>
            </a:fld>
            <a:endParaRPr lang="en-US" altLang="zh-CN"/>
          </a:p>
        </p:txBody>
      </p:sp>
      <p:sp>
        <p:nvSpPr>
          <p:cNvPr id="504834"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04835"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4187961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B2C6FD-2B0A-4927-9002-56D730E62ED5}" type="slidenum">
              <a:rPr lang="en-US" altLang="zh-CN"/>
              <a:pPr/>
              <a:t>15</a:t>
            </a:fld>
            <a:endParaRPr lang="en-US" altLang="zh-CN"/>
          </a:p>
        </p:txBody>
      </p:sp>
      <p:sp>
        <p:nvSpPr>
          <p:cNvPr id="920578" name="Rectangle 2"/>
          <p:cNvSpPr>
            <a:spLocks noGrp="1" noRot="1" noChangeAspect="1" noChangeArrowheads="1" noTextEdit="1"/>
          </p:cNvSpPr>
          <p:nvPr>
            <p:ph type="sldImg"/>
          </p:nvPr>
        </p:nvSpPr>
        <p:spPr>
          <a:ln/>
        </p:spPr>
      </p:sp>
      <p:sp>
        <p:nvSpPr>
          <p:cNvPr id="9205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90597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F7A478-3BA6-4BBA-BCAD-D3D9A6465571}" type="slidenum">
              <a:rPr lang="en-US" altLang="zh-CN"/>
              <a:pPr/>
              <a:t>16</a:t>
            </a:fld>
            <a:endParaRPr lang="en-US" altLang="zh-CN"/>
          </a:p>
        </p:txBody>
      </p:sp>
      <p:sp>
        <p:nvSpPr>
          <p:cNvPr id="506882"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06883"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1763677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6F27A2-4D50-4B5A-A7DE-41FE2940CB21}" type="slidenum">
              <a:rPr lang="en-US" altLang="zh-CN"/>
              <a:pPr/>
              <a:t>17</a:t>
            </a:fld>
            <a:endParaRPr lang="en-US" altLang="zh-CN"/>
          </a:p>
        </p:txBody>
      </p:sp>
      <p:sp>
        <p:nvSpPr>
          <p:cNvPr id="508930"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08931"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2597454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1E77D7-44F0-42E9-AEB6-3EF1DD5E64D3}" type="slidenum">
              <a:rPr lang="en-US" altLang="zh-CN"/>
              <a:pPr/>
              <a:t>18</a:t>
            </a:fld>
            <a:endParaRPr lang="en-US" altLang="zh-CN"/>
          </a:p>
        </p:txBody>
      </p:sp>
      <p:sp>
        <p:nvSpPr>
          <p:cNvPr id="510978"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10979"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332625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776786-DF3F-436F-88C7-5F916E9DE60C}" type="slidenum">
              <a:rPr lang="en-US" altLang="zh-CN"/>
              <a:pPr/>
              <a:t>19</a:t>
            </a:fld>
            <a:endParaRPr lang="en-US" altLang="zh-CN"/>
          </a:p>
        </p:txBody>
      </p:sp>
      <p:sp>
        <p:nvSpPr>
          <p:cNvPr id="400386"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400387"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1666871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3ECA59-B3F7-40ED-BF86-4136CFC1E50E}" type="slidenum">
              <a:rPr lang="en-US" altLang="zh-CN"/>
              <a:pPr/>
              <a:t>20</a:t>
            </a:fld>
            <a:endParaRPr lang="en-US" altLang="zh-CN"/>
          </a:p>
        </p:txBody>
      </p:sp>
      <p:sp>
        <p:nvSpPr>
          <p:cNvPr id="402434"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402435"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3693169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80DDD8-EC93-49CD-B900-CB9C59866485}" type="slidenum">
              <a:rPr lang="en-US" altLang="zh-CN"/>
              <a:pPr/>
              <a:t>21</a:t>
            </a:fld>
            <a:endParaRPr lang="en-US" altLang="zh-CN"/>
          </a:p>
        </p:txBody>
      </p:sp>
      <p:sp>
        <p:nvSpPr>
          <p:cNvPr id="712706" name="Rectangle 1026"/>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712707" name="Rectangle 1027"/>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881990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F8EB78-9F5A-49FA-987E-9C3A3AB82F2F}" type="slidenum">
              <a:rPr lang="en-US" altLang="zh-CN"/>
              <a:pPr/>
              <a:t>22</a:t>
            </a:fld>
            <a:endParaRPr lang="en-US" altLang="zh-CN"/>
          </a:p>
        </p:txBody>
      </p:sp>
      <p:sp>
        <p:nvSpPr>
          <p:cNvPr id="521218"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21219"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3308552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F648E2-1DFA-4312-BD84-025974112FB8}" type="slidenum">
              <a:rPr lang="en-US" altLang="zh-CN"/>
              <a:pPr/>
              <a:t>5</a:t>
            </a:fld>
            <a:endParaRPr lang="en-US" altLang="zh-CN"/>
          </a:p>
        </p:txBody>
      </p:sp>
      <p:sp>
        <p:nvSpPr>
          <p:cNvPr id="490498"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490499"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pPr lvl="1" algn="just">
              <a:buClr>
                <a:srgbClr val="333333"/>
              </a:buClr>
              <a:buFont typeface="Wingdings" pitchFamily="2" charset="2"/>
              <a:buChar char="l"/>
            </a:pPr>
            <a:r>
              <a:rPr lang="zh-CN" altLang="en-US" sz="3200" dirty="0" smtClean="0">
                <a:latin typeface="Times New Roman" pitchFamily="18" charset="0"/>
                <a:cs typeface="Times New Roman" pitchFamily="18" charset="0"/>
              </a:rPr>
              <a:t>杆状细胞</a:t>
            </a:r>
            <a:r>
              <a:rPr lang="en-US" altLang="zh-CN" sz="3200" dirty="0" smtClean="0">
                <a:latin typeface="Times New Roman" pitchFamily="18" charset="0"/>
                <a:cs typeface="Times New Roman" pitchFamily="18" charset="0"/>
              </a:rPr>
              <a:t>(rod)</a:t>
            </a:r>
            <a:r>
              <a:rPr lang="zh-CN" altLang="en-US" sz="3200" dirty="0" smtClean="0">
                <a:latin typeface="Times New Roman" pitchFamily="18" charset="0"/>
                <a:cs typeface="Times New Roman" pitchFamily="18" charset="0"/>
              </a:rPr>
              <a:t>：单色夜视</a:t>
            </a:r>
          </a:p>
          <a:p>
            <a:pPr lvl="1" algn="just">
              <a:buClr>
                <a:srgbClr val="333333"/>
              </a:buClr>
              <a:buFont typeface="Wingdings" pitchFamily="2" charset="2"/>
              <a:buChar char="l"/>
            </a:pPr>
            <a:r>
              <a:rPr lang="zh-CN" altLang="en-US" sz="3200" dirty="0" smtClean="0">
                <a:latin typeface="Times New Roman" pitchFamily="18" charset="0"/>
                <a:cs typeface="Times New Roman" pitchFamily="18" charset="0"/>
              </a:rPr>
              <a:t>锥状细胞</a:t>
            </a:r>
            <a:r>
              <a:rPr lang="en-US" altLang="zh-CN" sz="3200" dirty="0" smtClean="0">
                <a:latin typeface="Times New Roman" pitchFamily="18" charset="0"/>
                <a:cs typeface="Times New Roman" pitchFamily="18" charset="0"/>
              </a:rPr>
              <a:t>(cone)</a:t>
            </a:r>
            <a:r>
              <a:rPr lang="zh-CN" altLang="en-US" sz="3200" dirty="0" smtClean="0">
                <a:latin typeface="Times New Roman" pitchFamily="18" charset="0"/>
                <a:cs typeface="Times New Roman" pitchFamily="18" charset="0"/>
              </a:rPr>
              <a:t>：彩色视觉</a:t>
            </a:r>
          </a:p>
          <a:p>
            <a:endParaRPr lang="zh-CN" altLang="zh-CN" dirty="0"/>
          </a:p>
        </p:txBody>
      </p:sp>
    </p:spTree>
    <p:extLst>
      <p:ext uri="{BB962C8B-B14F-4D97-AF65-F5344CB8AC3E}">
        <p14:creationId xmlns:p14="http://schemas.microsoft.com/office/powerpoint/2010/main" val="843111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B48B05-09DB-48D4-9534-C2D6C5ED2871}" type="slidenum">
              <a:rPr lang="en-US" altLang="zh-CN"/>
              <a:pPr/>
              <a:t>23</a:t>
            </a:fld>
            <a:endParaRPr lang="en-US" altLang="zh-CN"/>
          </a:p>
        </p:txBody>
      </p:sp>
      <p:sp>
        <p:nvSpPr>
          <p:cNvPr id="523266" name="Rectangle 1026"/>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23267" name="Rectangle 1027"/>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3397818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CD4D51-7A55-4416-9FAA-AEF77D255A9D}" type="slidenum">
              <a:rPr lang="en-US" altLang="zh-CN"/>
              <a:pPr/>
              <a:t>25</a:t>
            </a:fld>
            <a:endParaRPr lang="en-US" altLang="zh-CN"/>
          </a:p>
        </p:txBody>
      </p:sp>
      <p:sp>
        <p:nvSpPr>
          <p:cNvPr id="525314"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25315"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3344750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A35D26-133A-4F24-A930-CA2B14F80CD5}" type="slidenum">
              <a:rPr lang="en-US" altLang="zh-CN"/>
              <a:pPr/>
              <a:t>26</a:t>
            </a:fld>
            <a:endParaRPr lang="en-US" altLang="zh-CN"/>
          </a:p>
        </p:txBody>
      </p:sp>
      <p:sp>
        <p:nvSpPr>
          <p:cNvPr id="527362"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27363"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1929224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8C9601-14B4-4CB9-813F-9DD2E436D8A8}" type="slidenum">
              <a:rPr lang="en-US" altLang="zh-CN"/>
              <a:pPr/>
              <a:t>27</a:t>
            </a:fld>
            <a:endParaRPr lang="en-US" altLang="zh-CN"/>
          </a:p>
        </p:txBody>
      </p:sp>
      <p:sp>
        <p:nvSpPr>
          <p:cNvPr id="529410"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29411"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2482187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C10794-5154-45A4-84A2-805C436A4ED7}" type="slidenum">
              <a:rPr lang="en-US" altLang="zh-CN"/>
              <a:pPr/>
              <a:t>28</a:t>
            </a:fld>
            <a:endParaRPr lang="en-US" altLang="zh-CN"/>
          </a:p>
        </p:txBody>
      </p:sp>
      <p:sp>
        <p:nvSpPr>
          <p:cNvPr id="531458"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31459"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2581666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29A629-82C8-4C46-9BE4-D1E1C975AB7D}" type="slidenum">
              <a:rPr lang="en-US" altLang="zh-CN"/>
              <a:pPr/>
              <a:t>29</a:t>
            </a:fld>
            <a:endParaRPr lang="en-US" altLang="zh-CN"/>
          </a:p>
        </p:txBody>
      </p:sp>
      <p:sp>
        <p:nvSpPr>
          <p:cNvPr id="533506"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33507"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890100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A5DA05-8EF8-4569-B8C7-21A2CDA39077}" type="slidenum">
              <a:rPr lang="en-US" altLang="zh-CN"/>
              <a:pPr/>
              <a:t>30</a:t>
            </a:fld>
            <a:endParaRPr lang="en-US" altLang="zh-CN"/>
          </a:p>
        </p:txBody>
      </p:sp>
      <p:sp>
        <p:nvSpPr>
          <p:cNvPr id="535554"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35555"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2748519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54EB28-798D-463A-8796-758F6559B284}" type="slidenum">
              <a:rPr lang="en-US" altLang="zh-CN"/>
              <a:pPr/>
              <a:t>31</a:t>
            </a:fld>
            <a:endParaRPr lang="en-US" altLang="zh-CN"/>
          </a:p>
        </p:txBody>
      </p:sp>
      <p:sp>
        <p:nvSpPr>
          <p:cNvPr id="537602"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37603"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2027082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CA5111-0187-4D65-82F7-0A65A8E428BD}" type="slidenum">
              <a:rPr lang="en-US" altLang="zh-CN"/>
              <a:pPr/>
              <a:t>32</a:t>
            </a:fld>
            <a:endParaRPr lang="en-US" altLang="zh-CN"/>
          </a:p>
        </p:txBody>
      </p:sp>
      <p:sp>
        <p:nvSpPr>
          <p:cNvPr id="539650"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39651"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750524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94EF60-861A-4B06-BDA2-8AEACF918F35}" type="slidenum">
              <a:rPr lang="en-US" altLang="zh-CN"/>
              <a:pPr/>
              <a:t>33</a:t>
            </a:fld>
            <a:endParaRPr lang="en-US" altLang="zh-CN"/>
          </a:p>
        </p:txBody>
      </p:sp>
      <p:sp>
        <p:nvSpPr>
          <p:cNvPr id="541698"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41699"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464998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392BA6-026C-454B-9C1D-142BA3CD862B}" type="slidenum">
              <a:rPr lang="en-US" altLang="zh-CN"/>
              <a:pPr/>
              <a:t>6</a:t>
            </a:fld>
            <a:endParaRPr lang="en-US" altLang="zh-CN"/>
          </a:p>
        </p:txBody>
      </p:sp>
      <p:sp>
        <p:nvSpPr>
          <p:cNvPr id="482306"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482307"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2568749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CEF537-EE09-43DC-BDCF-8D7FE7281971}" type="slidenum">
              <a:rPr lang="en-US" altLang="zh-CN"/>
              <a:pPr/>
              <a:t>34</a:t>
            </a:fld>
            <a:endParaRPr lang="en-US" altLang="zh-CN"/>
          </a:p>
        </p:txBody>
      </p:sp>
      <p:sp>
        <p:nvSpPr>
          <p:cNvPr id="547842"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47843"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767149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EAC667-59D2-4AF7-91B0-03065C156495}" type="slidenum">
              <a:rPr lang="en-US" altLang="zh-CN"/>
              <a:pPr/>
              <a:t>35</a:t>
            </a:fld>
            <a:endParaRPr lang="en-US" altLang="zh-CN"/>
          </a:p>
        </p:txBody>
      </p:sp>
      <p:sp>
        <p:nvSpPr>
          <p:cNvPr id="549890"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49891"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1225507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E1CD57-918A-4120-B3C0-8CA6E4EB04EC}" type="slidenum">
              <a:rPr lang="en-US" altLang="zh-CN"/>
              <a:pPr/>
              <a:t>36</a:t>
            </a:fld>
            <a:endParaRPr lang="en-US" altLang="zh-CN"/>
          </a:p>
        </p:txBody>
      </p:sp>
      <p:sp>
        <p:nvSpPr>
          <p:cNvPr id="551938"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51939"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1184506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05E277-EC7A-497F-BF7C-ACD0F4505525}" type="slidenum">
              <a:rPr lang="en-US" altLang="zh-CN"/>
              <a:pPr/>
              <a:t>37</a:t>
            </a:fld>
            <a:endParaRPr lang="en-US" altLang="zh-CN"/>
          </a:p>
        </p:txBody>
      </p:sp>
      <p:sp>
        <p:nvSpPr>
          <p:cNvPr id="553986"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53987"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4251522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7F9BA0-01F5-4FCA-8490-CA415D1BD80F}" type="slidenum">
              <a:rPr lang="en-US" altLang="zh-CN"/>
              <a:pPr/>
              <a:t>38</a:t>
            </a:fld>
            <a:endParaRPr lang="en-US" altLang="zh-CN"/>
          </a:p>
        </p:txBody>
      </p:sp>
      <p:sp>
        <p:nvSpPr>
          <p:cNvPr id="556034"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56035"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dirty="0"/>
          </a:p>
        </p:txBody>
      </p:sp>
    </p:spTree>
    <p:extLst>
      <p:ext uri="{BB962C8B-B14F-4D97-AF65-F5344CB8AC3E}">
        <p14:creationId xmlns:p14="http://schemas.microsoft.com/office/powerpoint/2010/main" val="13786153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9015BD-C011-4FFD-BD9C-CDD99B304344}" type="slidenum">
              <a:rPr lang="en-US" altLang="zh-CN"/>
              <a:pPr/>
              <a:t>39</a:t>
            </a:fld>
            <a:endParaRPr lang="en-US" altLang="zh-CN"/>
          </a:p>
        </p:txBody>
      </p:sp>
      <p:sp>
        <p:nvSpPr>
          <p:cNvPr id="558082"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58083"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18986882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AB0D60-C306-4B58-BD4C-D4610142C9E9}" type="slidenum">
              <a:rPr lang="en-US" altLang="zh-CN"/>
              <a:pPr/>
              <a:t>40</a:t>
            </a:fld>
            <a:endParaRPr lang="en-US" altLang="zh-CN"/>
          </a:p>
        </p:txBody>
      </p:sp>
      <p:sp>
        <p:nvSpPr>
          <p:cNvPr id="562178"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62179"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32014691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6B680D-166B-47F0-A8AF-917132EB0842}" type="slidenum">
              <a:rPr lang="en-US" altLang="zh-CN"/>
              <a:pPr/>
              <a:t>41</a:t>
            </a:fld>
            <a:endParaRPr lang="en-US" altLang="zh-CN"/>
          </a:p>
        </p:txBody>
      </p:sp>
      <p:sp>
        <p:nvSpPr>
          <p:cNvPr id="564226"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64227"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9128564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280EE7-C2D8-4FE0-899A-3C2C6ED32B83}" type="slidenum">
              <a:rPr lang="en-US" altLang="zh-CN"/>
              <a:pPr/>
              <a:t>42</a:t>
            </a:fld>
            <a:endParaRPr lang="en-US" altLang="zh-CN"/>
          </a:p>
        </p:txBody>
      </p:sp>
      <p:sp>
        <p:nvSpPr>
          <p:cNvPr id="566274"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66275"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1487980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38F405-5F80-4524-B73A-F6E47286B782}" type="slidenum">
              <a:rPr lang="en-US" altLang="zh-CN"/>
              <a:pPr/>
              <a:t>43</a:t>
            </a:fld>
            <a:endParaRPr lang="en-US" altLang="zh-CN"/>
          </a:p>
        </p:txBody>
      </p:sp>
      <p:sp>
        <p:nvSpPr>
          <p:cNvPr id="568322"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68323"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2933159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2D43DB-69D0-4396-80F7-FF1C8994ADCA}" type="slidenum">
              <a:rPr lang="en-US" altLang="zh-CN"/>
              <a:pPr/>
              <a:t>7</a:t>
            </a:fld>
            <a:endParaRPr lang="en-US" altLang="zh-CN"/>
          </a:p>
        </p:txBody>
      </p:sp>
      <p:sp>
        <p:nvSpPr>
          <p:cNvPr id="496642"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496643"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3373031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9FB557-683A-4E4D-8DFB-0529B5B6D56D}" type="slidenum">
              <a:rPr lang="en-US" altLang="zh-CN"/>
              <a:pPr/>
              <a:t>44</a:t>
            </a:fld>
            <a:endParaRPr lang="en-US" altLang="zh-CN"/>
          </a:p>
        </p:txBody>
      </p:sp>
      <p:sp>
        <p:nvSpPr>
          <p:cNvPr id="252930"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252931"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6847591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41.30</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t>40’55-51’16</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B5D3AF3-23AF-4F8B-952A-B03A71CAA672}" type="slidenum">
              <a:rPr lang="en-US" altLang="zh-CN" smtClean="0"/>
              <a:pPr/>
              <a:t>47</a:t>
            </a:fld>
            <a:endParaRPr lang="en-US" altLang="zh-CN"/>
          </a:p>
        </p:txBody>
      </p:sp>
    </p:spTree>
    <p:extLst>
      <p:ext uri="{BB962C8B-B14F-4D97-AF65-F5344CB8AC3E}">
        <p14:creationId xmlns:p14="http://schemas.microsoft.com/office/powerpoint/2010/main" val="11451808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4E8669-0433-4CE7-A655-5826D8A46539}" type="slidenum">
              <a:rPr lang="en-US" altLang="zh-CN"/>
              <a:pPr/>
              <a:t>48</a:t>
            </a:fld>
            <a:endParaRPr lang="en-US" altLang="zh-CN"/>
          </a:p>
        </p:txBody>
      </p:sp>
      <p:sp>
        <p:nvSpPr>
          <p:cNvPr id="900098"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900099"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465196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47D55C-E967-4A77-85F4-9208A23653C6}" type="slidenum">
              <a:rPr lang="en-US" altLang="zh-CN"/>
              <a:pPr/>
              <a:t>49</a:t>
            </a:fld>
            <a:endParaRPr lang="en-US" altLang="zh-CN"/>
          </a:p>
        </p:txBody>
      </p:sp>
      <p:sp>
        <p:nvSpPr>
          <p:cNvPr id="975874" name="Rectangle 2"/>
          <p:cNvSpPr>
            <a:spLocks noGrp="1" noRot="1" noChangeAspect="1" noChangeArrowheads="1" noTextEdit="1"/>
          </p:cNvSpPr>
          <p:nvPr>
            <p:ph type="sldImg"/>
          </p:nvPr>
        </p:nvSpPr>
        <p:spPr>
          <a:ln/>
        </p:spPr>
      </p:sp>
      <p:sp>
        <p:nvSpPr>
          <p:cNvPr id="9758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50774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780D12-2558-405E-BE05-F39294DD8EF7}" type="slidenum">
              <a:rPr lang="en-US" altLang="zh-CN"/>
              <a:pPr/>
              <a:t>50</a:t>
            </a:fld>
            <a:endParaRPr lang="en-US" altLang="zh-CN"/>
          </a:p>
        </p:txBody>
      </p:sp>
      <p:sp>
        <p:nvSpPr>
          <p:cNvPr id="984066" name="Rectangle 2"/>
          <p:cNvSpPr>
            <a:spLocks noGrp="1" noRot="1" noChangeAspect="1" noChangeArrowheads="1" noTextEdit="1"/>
          </p:cNvSpPr>
          <p:nvPr>
            <p:ph type="sldImg"/>
          </p:nvPr>
        </p:nvSpPr>
        <p:spPr>
          <a:ln/>
        </p:spPr>
      </p:sp>
      <p:sp>
        <p:nvSpPr>
          <p:cNvPr id="9840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36347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B27E01-B20D-4328-9002-863E06C48D68}" type="slidenum">
              <a:rPr lang="en-US" altLang="zh-CN"/>
              <a:pPr/>
              <a:t>51</a:t>
            </a:fld>
            <a:endParaRPr lang="en-US" altLang="zh-CN"/>
          </a:p>
        </p:txBody>
      </p:sp>
      <p:sp>
        <p:nvSpPr>
          <p:cNvPr id="982018" name="Rectangle 2"/>
          <p:cNvSpPr>
            <a:spLocks noGrp="1" noRot="1" noChangeAspect="1" noChangeArrowheads="1" noTextEdit="1"/>
          </p:cNvSpPr>
          <p:nvPr>
            <p:ph type="sldImg"/>
          </p:nvPr>
        </p:nvSpPr>
        <p:spPr>
          <a:ln/>
        </p:spPr>
      </p:sp>
      <p:sp>
        <p:nvSpPr>
          <p:cNvPr id="982019" name="Rectangle 3"/>
          <p:cNvSpPr>
            <a:spLocks noGrp="1" noChangeArrowheads="1"/>
          </p:cNvSpPr>
          <p:nvPr>
            <p:ph type="body" idx="1"/>
          </p:nvPr>
        </p:nvSpPr>
        <p:spPr/>
        <p:txBody>
          <a:bodyPr/>
          <a:lstStyle/>
          <a:p>
            <a:r>
              <a:rPr lang="en-US" altLang="zh-CN"/>
              <a:t>Examine these figures closely. Note the yellow areas on the left and on the right. Now step back from your computer screen about 6 or 8 feet and look at them again. Do they still appear as they did close up? Most people would probably see the shape of the right yellow area defined by the black squiggly line. It is generally assumed that </a:t>
            </a:r>
            <a:r>
              <a:rPr lang="en-US" altLang="zh-CN">
                <a:hlinkClick r:id="rId3"/>
              </a:rPr>
              <a:t>luminance</a:t>
            </a:r>
            <a:r>
              <a:rPr lang="en-US" altLang="zh-CN"/>
              <a:t> is mediated primarily by the long and middle wavelength cones. There is little luminance contrast between the yellow and white areas. This implies that the excitations of L and M cones are approximately equal and the isoluminant contrast is mediated by the short wavelength cone system. </a:t>
            </a:r>
          </a:p>
          <a:p>
            <a:r>
              <a:rPr lang="en-US" altLang="zh-CN"/>
              <a:t>The filling-in phenomenon confirms that the spatial resolution of the short wavelength cone system is poor. Also, it demonstrates that areas of color, mediated by the y-b </a:t>
            </a:r>
            <a:r>
              <a:rPr lang="en-US" altLang="zh-CN">
                <a:hlinkClick r:id="rId4"/>
              </a:rPr>
              <a:t>opponent</a:t>
            </a:r>
            <a:r>
              <a:rPr lang="en-US" altLang="zh-CN"/>
              <a:t> system tend to be constrained by contours mediated by the long and middle wavelength sensitive cones. </a:t>
            </a:r>
          </a:p>
          <a:p>
            <a:r>
              <a:rPr lang="en-US" altLang="zh-CN"/>
              <a:t>Boynton predicted this illusion before he produced it for the first time.</a:t>
            </a:r>
          </a:p>
          <a:p>
            <a:endParaRPr lang="en-US" altLang="zh-CN"/>
          </a:p>
        </p:txBody>
      </p:sp>
    </p:spTree>
    <p:extLst>
      <p:ext uri="{BB962C8B-B14F-4D97-AF65-F5344CB8AC3E}">
        <p14:creationId xmlns:p14="http://schemas.microsoft.com/office/powerpoint/2010/main" val="39448922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8CE8F8-1568-4490-8775-D4E646E48F57}" type="slidenum">
              <a:rPr lang="en-US" altLang="zh-CN"/>
              <a:pPr/>
              <a:t>52</a:t>
            </a:fld>
            <a:endParaRPr lang="en-US" altLang="zh-CN"/>
          </a:p>
        </p:txBody>
      </p:sp>
      <p:sp>
        <p:nvSpPr>
          <p:cNvPr id="977922" name="Rectangle 2"/>
          <p:cNvSpPr>
            <a:spLocks noGrp="1" noRot="1" noChangeAspect="1" noChangeArrowheads="1" noTextEdit="1"/>
          </p:cNvSpPr>
          <p:nvPr>
            <p:ph type="sldImg"/>
          </p:nvPr>
        </p:nvSpPr>
        <p:spPr>
          <a:ln/>
        </p:spPr>
      </p:sp>
      <p:sp>
        <p:nvSpPr>
          <p:cNvPr id="977923" name="Rectangle 3"/>
          <p:cNvSpPr>
            <a:spLocks noGrp="1" noChangeArrowheads="1"/>
          </p:cNvSpPr>
          <p:nvPr>
            <p:ph type="body" idx="1"/>
          </p:nvPr>
        </p:nvSpPr>
        <p:spPr/>
        <p:txBody>
          <a:bodyPr/>
          <a:lstStyle/>
          <a:p>
            <a:r>
              <a:rPr lang="en-US" altLang="zh-CN"/>
              <a:t>Which colored block appears the largest and which the smallest? Take a ruler and measure them, you may be surprised at what you find. I hope you measured the blocks. If you did you will have noticed that they are all the same size. Why then do they appear to increase in size as they get further away? Think about it. Maybe you can guess why. </a:t>
            </a:r>
          </a:p>
          <a:p>
            <a:r>
              <a:rPr lang="en-US" altLang="zh-CN"/>
              <a:t>Take close look at the pattern on the floor, walls and ceiling. Can you see how they tend to converge on to a common point in the distance? This is called perspective. The further way objects are the smaller the visual angle they subtend on the retina. However, if you were actually standing in the hallway containing the blocks the floor pattern and those on the walls and ceiling would not seem to converge. Another example is when you stand in the middle of rail road tracks (beware of trains) the parallel tracks continue to appear parallel for a long way into the distance even though they project onto your retina in perspective. </a:t>
            </a:r>
          </a:p>
          <a:p>
            <a:r>
              <a:rPr lang="en-US" altLang="zh-CN"/>
              <a:t>Artists are well aware of perspective and use it to create the impression of distance in their painting and drawings.</a:t>
            </a:r>
          </a:p>
          <a:p>
            <a:endParaRPr lang="en-US" altLang="zh-CN"/>
          </a:p>
        </p:txBody>
      </p:sp>
    </p:spTree>
    <p:extLst>
      <p:ext uri="{BB962C8B-B14F-4D97-AF65-F5344CB8AC3E}">
        <p14:creationId xmlns:p14="http://schemas.microsoft.com/office/powerpoint/2010/main" val="19136370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25239D-40B6-4ECD-A2A7-93891E8C403D}" type="slidenum">
              <a:rPr lang="en-US" altLang="zh-CN"/>
              <a:pPr/>
              <a:t>53</a:t>
            </a:fld>
            <a:endParaRPr lang="en-US" altLang="zh-CN"/>
          </a:p>
        </p:txBody>
      </p:sp>
      <p:sp>
        <p:nvSpPr>
          <p:cNvPr id="986114" name="Rectangle 2"/>
          <p:cNvSpPr>
            <a:spLocks noGrp="1" noRot="1" noChangeAspect="1" noChangeArrowheads="1" noTextEdit="1"/>
          </p:cNvSpPr>
          <p:nvPr>
            <p:ph type="sldImg"/>
          </p:nvPr>
        </p:nvSpPr>
        <p:spPr>
          <a:ln/>
        </p:spPr>
      </p:sp>
      <p:sp>
        <p:nvSpPr>
          <p:cNvPr id="9861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02283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EEDFB8-CDBD-4269-B0A6-16C8CF037B7B}" type="slidenum">
              <a:rPr lang="en-US" altLang="zh-CN"/>
              <a:pPr/>
              <a:t>54</a:t>
            </a:fld>
            <a:endParaRPr lang="en-US" altLang="zh-CN"/>
          </a:p>
        </p:txBody>
      </p:sp>
      <p:sp>
        <p:nvSpPr>
          <p:cNvPr id="979970" name="Rectangle 2"/>
          <p:cNvSpPr>
            <a:spLocks noGrp="1" noRot="1" noChangeAspect="1" noChangeArrowheads="1" noTextEdit="1"/>
          </p:cNvSpPr>
          <p:nvPr>
            <p:ph type="sldImg"/>
          </p:nvPr>
        </p:nvSpPr>
        <p:spPr>
          <a:ln/>
        </p:spPr>
      </p:sp>
      <p:sp>
        <p:nvSpPr>
          <p:cNvPr id="9799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622286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F28BDD-7C36-42F0-B2F3-892D02687C5E}" type="slidenum">
              <a:rPr lang="en-US" altLang="zh-CN"/>
              <a:pPr/>
              <a:t>55</a:t>
            </a:fld>
            <a:endParaRPr lang="en-US" altLang="zh-CN"/>
          </a:p>
        </p:txBody>
      </p:sp>
      <p:sp>
        <p:nvSpPr>
          <p:cNvPr id="988162" name="Rectangle 2"/>
          <p:cNvSpPr>
            <a:spLocks noGrp="1" noRot="1" noChangeAspect="1" noChangeArrowheads="1" noTextEdit="1"/>
          </p:cNvSpPr>
          <p:nvPr>
            <p:ph type="sldImg"/>
          </p:nvPr>
        </p:nvSpPr>
        <p:spPr>
          <a:ln/>
        </p:spPr>
      </p:sp>
      <p:sp>
        <p:nvSpPr>
          <p:cNvPr id="9881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72652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F9F666-2875-46F2-9332-210C5CECC72D}" type="slidenum">
              <a:rPr lang="en-US" altLang="zh-CN"/>
              <a:pPr/>
              <a:t>8</a:t>
            </a:fld>
            <a:endParaRPr lang="en-US" altLang="zh-CN"/>
          </a:p>
        </p:txBody>
      </p:sp>
      <p:sp>
        <p:nvSpPr>
          <p:cNvPr id="484354"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484355"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4036301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F28BDD-7C36-42F0-B2F3-892D02687C5E}" type="slidenum">
              <a:rPr lang="en-US" altLang="zh-CN"/>
              <a:pPr/>
              <a:t>56</a:t>
            </a:fld>
            <a:endParaRPr lang="en-US" altLang="zh-CN"/>
          </a:p>
        </p:txBody>
      </p:sp>
      <p:sp>
        <p:nvSpPr>
          <p:cNvPr id="988162" name="Rectangle 2"/>
          <p:cNvSpPr>
            <a:spLocks noGrp="1" noRot="1" noChangeAspect="1" noChangeArrowheads="1" noTextEdit="1"/>
          </p:cNvSpPr>
          <p:nvPr>
            <p:ph type="sldImg"/>
          </p:nvPr>
        </p:nvSpPr>
        <p:spPr>
          <a:ln/>
        </p:spPr>
      </p:sp>
      <p:sp>
        <p:nvSpPr>
          <p:cNvPr id="988163"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241191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51FD2C-C101-45CA-8114-71C0346BD304}" type="slidenum">
              <a:rPr lang="en-US" altLang="zh-CN"/>
              <a:pPr/>
              <a:t>57</a:t>
            </a:fld>
            <a:endParaRPr lang="en-US" altLang="zh-CN"/>
          </a:p>
        </p:txBody>
      </p:sp>
      <p:sp>
        <p:nvSpPr>
          <p:cNvPr id="990210" name="Rectangle 2"/>
          <p:cNvSpPr>
            <a:spLocks noGrp="1" noRot="1" noChangeAspect="1" noChangeArrowheads="1" noTextEdit="1"/>
          </p:cNvSpPr>
          <p:nvPr>
            <p:ph type="sldImg"/>
          </p:nvPr>
        </p:nvSpPr>
        <p:spPr>
          <a:ln/>
        </p:spPr>
      </p:sp>
      <p:sp>
        <p:nvSpPr>
          <p:cNvPr id="990211"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194453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93B576-8273-43E5-B500-5BE142C5ABA1}" type="slidenum">
              <a:rPr lang="en-US" altLang="zh-CN"/>
              <a:pPr/>
              <a:t>58</a:t>
            </a:fld>
            <a:endParaRPr lang="en-US" altLang="zh-CN"/>
          </a:p>
        </p:txBody>
      </p:sp>
      <p:sp>
        <p:nvSpPr>
          <p:cNvPr id="992258" name="Rectangle 2"/>
          <p:cNvSpPr>
            <a:spLocks noGrp="1" noRot="1" noChangeAspect="1" noChangeArrowheads="1" noTextEdit="1"/>
          </p:cNvSpPr>
          <p:nvPr>
            <p:ph type="sldImg"/>
          </p:nvPr>
        </p:nvSpPr>
        <p:spPr>
          <a:ln/>
        </p:spPr>
      </p:sp>
      <p:sp>
        <p:nvSpPr>
          <p:cNvPr id="9922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688256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B62C0B-348E-4604-9E53-27FE0B6FFA96}" type="slidenum">
              <a:rPr lang="en-US" altLang="zh-CN"/>
              <a:pPr/>
              <a:t>59</a:t>
            </a:fld>
            <a:endParaRPr lang="en-US" altLang="zh-CN"/>
          </a:p>
        </p:txBody>
      </p:sp>
      <p:sp>
        <p:nvSpPr>
          <p:cNvPr id="799746"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799747"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22164486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31BD68-6241-4ECD-8FCE-61C7A933B45F}" type="slidenum">
              <a:rPr lang="en-US" altLang="zh-CN"/>
              <a:pPr/>
              <a:t>60</a:t>
            </a:fld>
            <a:endParaRPr lang="en-US" altLang="zh-CN"/>
          </a:p>
        </p:txBody>
      </p:sp>
      <p:sp>
        <p:nvSpPr>
          <p:cNvPr id="801794"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01795"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r>
              <a:rPr lang="en-US" altLang="zh-CN">
                <a:solidFill>
                  <a:srgbClr val="0000FF"/>
                </a:solidFill>
              </a:rPr>
              <a:t>The solid black curve represents the amount of light being reflected from the figure at the top. The red curve represents the brightnesses of this figure as it is usually perceived.</a:t>
            </a:r>
          </a:p>
          <a:p>
            <a:r>
              <a:rPr lang="en-US" altLang="zh-CN">
                <a:solidFill>
                  <a:srgbClr val="0000FF"/>
                </a:solidFill>
              </a:rPr>
              <a:t>To the left of the point where the figure just starts to get lighter people usually see a dark bar that is slightly darker that the area to the left of it.</a:t>
            </a:r>
          </a:p>
          <a:p>
            <a:r>
              <a:rPr lang="en-US" altLang="zh-CN">
                <a:solidFill>
                  <a:srgbClr val="0000FF"/>
                </a:solidFill>
              </a:rPr>
              <a:t>At the point where the brightness just stops increasing, people usually perceive a bright bar.</a:t>
            </a:r>
          </a:p>
          <a:p>
            <a:r>
              <a:rPr lang="en-US" altLang="zh-CN">
                <a:solidFill>
                  <a:srgbClr val="FF0000"/>
                </a:solidFill>
              </a:rPr>
              <a:t>This phenomenon was discovered by the famous physicist, Ernst Mach and it is in his honor that these dark and bright bars are called Mach Bands. These Mach Bands can be </a:t>
            </a:r>
            <a:r>
              <a:rPr lang="en-US" altLang="zh-CN">
                <a:solidFill>
                  <a:srgbClr val="FF0000"/>
                </a:solidFill>
                <a:hlinkClick r:id="rId3"/>
              </a:rPr>
              <a:t>explained</a:t>
            </a:r>
            <a:r>
              <a:rPr lang="en-US" altLang="zh-CN">
                <a:solidFill>
                  <a:srgbClr val="FF0000"/>
                </a:solidFill>
              </a:rPr>
              <a:t> by center-surround receptive field interactions which is discussed elsewhere in this book.</a:t>
            </a:r>
            <a:r>
              <a:rPr lang="en-US" altLang="zh-CN">
                <a:solidFill>
                  <a:srgbClr val="0000FF"/>
                </a:solidFill>
              </a:rPr>
              <a:t/>
            </a:r>
            <a:br>
              <a:rPr lang="en-US" altLang="zh-CN">
                <a:solidFill>
                  <a:srgbClr val="0000FF"/>
                </a:solidFill>
              </a:rPr>
            </a:br>
            <a:endParaRPr lang="en-US" altLang="zh-CN">
              <a:solidFill>
                <a:srgbClr val="0000FF"/>
              </a:solidFill>
            </a:endParaRPr>
          </a:p>
          <a:p>
            <a:r>
              <a:rPr lang="en-US" altLang="zh-CN"/>
              <a:t>The receptive fields are represented as a disk (+) and annulus (-). The center disk is an excitatory area and the annulus an inhibitory area. The receptive fields in the uniformly white and uniformly black areas receive about the same stimulation in their excitatory centers and inhibitory surrounds. Therefore the center excitations are in balance with the surround inhibitions.</a:t>
            </a:r>
          </a:p>
          <a:p>
            <a:r>
              <a:rPr lang="en-US" altLang="zh-CN"/>
              <a:t>The receptive field over the bright Mach Band gives a stronger response in the center because part of the surround is in the darker area. Therefore it receives less inhibition from the surround than did the center at the extreme left and right ends. The receptive field over the dark band receives more surround inhibition because part of the surround is in the brighter area. Therefore, the excitatory response is less and this results in our seeing that the area as darker.</a:t>
            </a:r>
          </a:p>
          <a:p>
            <a:endParaRPr lang="en-US" altLang="zh-CN"/>
          </a:p>
        </p:txBody>
      </p:sp>
    </p:spTree>
    <p:extLst>
      <p:ext uri="{BB962C8B-B14F-4D97-AF65-F5344CB8AC3E}">
        <p14:creationId xmlns:p14="http://schemas.microsoft.com/office/powerpoint/2010/main" val="12100661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8E3B96-9B46-4F73-B097-02DAC7A7B419}" type="slidenum">
              <a:rPr lang="en-US" altLang="zh-CN"/>
              <a:pPr/>
              <a:t>61</a:t>
            </a:fld>
            <a:endParaRPr lang="en-US" altLang="zh-CN"/>
          </a:p>
        </p:txBody>
      </p:sp>
      <p:sp>
        <p:nvSpPr>
          <p:cNvPr id="965634" name="Rectangle 2"/>
          <p:cNvSpPr>
            <a:spLocks noGrp="1" noRot="1" noChangeAspect="1" noChangeArrowheads="1" noTextEdit="1"/>
          </p:cNvSpPr>
          <p:nvPr>
            <p:ph type="sldImg"/>
          </p:nvPr>
        </p:nvSpPr>
        <p:spPr>
          <a:ln/>
        </p:spPr>
      </p:sp>
      <p:sp>
        <p:nvSpPr>
          <p:cNvPr id="9656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726174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74D50F-A049-42A2-A784-5C9A828B3100}" type="slidenum">
              <a:rPr lang="en-US" altLang="zh-CN"/>
              <a:pPr/>
              <a:t>62</a:t>
            </a:fld>
            <a:endParaRPr lang="en-US" altLang="zh-CN"/>
          </a:p>
        </p:txBody>
      </p:sp>
      <p:sp>
        <p:nvSpPr>
          <p:cNvPr id="967682" name="Rectangle 2"/>
          <p:cNvSpPr>
            <a:spLocks noGrp="1" noRot="1" noChangeAspect="1" noChangeArrowheads="1" noTextEdit="1"/>
          </p:cNvSpPr>
          <p:nvPr>
            <p:ph type="sldImg"/>
          </p:nvPr>
        </p:nvSpPr>
        <p:spPr>
          <a:ln/>
        </p:spPr>
      </p:sp>
      <p:sp>
        <p:nvSpPr>
          <p:cNvPr id="9676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076145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0A0D2B-B781-4DBB-B922-CE92229F1D32}" type="slidenum">
              <a:rPr lang="en-US" altLang="zh-CN"/>
              <a:pPr/>
              <a:t>63</a:t>
            </a:fld>
            <a:endParaRPr lang="en-US" altLang="zh-CN"/>
          </a:p>
        </p:txBody>
      </p:sp>
      <p:sp>
        <p:nvSpPr>
          <p:cNvPr id="840706"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40707"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r>
              <a:rPr lang="en-US" altLang="zh-CN"/>
              <a:t>You undoubtedly saw a square figure which had a small rather light square area in the center and increasingly darker perimetric strips extending to the edge. You probably also saw bright arms radiating diagonally out from the center.  This figure was adapted from a chromatic version designed by V. Vasarely (Arcturus (1970) as reported in Hurvich, 1981.</a:t>
            </a:r>
          </a:p>
          <a:p>
            <a:r>
              <a:rPr lang="en-US" altLang="zh-CN"/>
              <a:t>These brighter diagonal areas are physically not in the figure. That is to say, if you were to use a light measuring instrument (a photometer) and measure the amount of light coming from any of the concentric perimetric strips you would find that the same amount of light is reflected from all points along any one strip. Yes, that includes that part of the strip along the diagonal where it appears brighter. Consequently, that must mean that this brightness illusion is generated in the visual system. Just incase I have confused you, perhaps looking at a </a:t>
            </a:r>
            <a:r>
              <a:rPr lang="en-US" altLang="zh-CN">
                <a:hlinkClick r:id="rId3"/>
              </a:rPr>
              <a:t>photometric plot </a:t>
            </a:r>
            <a:r>
              <a:rPr lang="en-US" altLang="zh-CN"/>
              <a:t>of the illusion will help.</a:t>
            </a:r>
          </a:p>
          <a:p>
            <a:endParaRPr lang="en-US" altLang="zh-CN"/>
          </a:p>
        </p:txBody>
      </p:sp>
    </p:spTree>
    <p:extLst>
      <p:ext uri="{BB962C8B-B14F-4D97-AF65-F5344CB8AC3E}">
        <p14:creationId xmlns:p14="http://schemas.microsoft.com/office/powerpoint/2010/main" val="28668803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FCC250-28E6-4685-B5C3-E716314456E1}" type="slidenum">
              <a:rPr lang="en-US" altLang="zh-CN"/>
              <a:pPr/>
              <a:t>64</a:t>
            </a:fld>
            <a:endParaRPr lang="en-US" altLang="zh-CN"/>
          </a:p>
        </p:txBody>
      </p:sp>
      <p:sp>
        <p:nvSpPr>
          <p:cNvPr id="805890"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05891"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r>
              <a:rPr lang="en-US" altLang="zh-CN" dirty="0"/>
              <a:t>Some people tend to see shorter wavelength colors (greens, </a:t>
            </a:r>
            <a:r>
              <a:rPr lang="en-US" altLang="zh-CN" b="1" dirty="0"/>
              <a:t>blues</a:t>
            </a:r>
            <a:r>
              <a:rPr lang="en-US" altLang="zh-CN" dirty="0"/>
              <a:t>, violets, </a:t>
            </a:r>
            <a:r>
              <a:rPr lang="en-US" altLang="zh-CN" dirty="0" err="1"/>
              <a:t>etc</a:t>
            </a:r>
            <a:r>
              <a:rPr lang="en-US" altLang="zh-CN" dirty="0"/>
              <a:t>) </a:t>
            </a:r>
            <a:r>
              <a:rPr lang="en-US" altLang="zh-CN" b="1" dirty="0"/>
              <a:t>as further </a:t>
            </a:r>
            <a:r>
              <a:rPr lang="en-US" altLang="zh-CN" dirty="0"/>
              <a:t>way than equally bright longer wavelength colors (yellows, oranges, reds). </a:t>
            </a:r>
            <a:r>
              <a:rPr lang="en-US" altLang="zh-CN" b="1" dirty="0">
                <a:solidFill>
                  <a:srgbClr val="333333"/>
                </a:solidFill>
              </a:rPr>
              <a:t>Brighter colors tend to be seen as closer. </a:t>
            </a:r>
          </a:p>
          <a:p>
            <a:r>
              <a:rPr lang="en-US" altLang="zh-CN" dirty="0"/>
              <a:t>Take another look at </a:t>
            </a:r>
            <a:r>
              <a:rPr lang="en-US" altLang="zh-CN" dirty="0">
                <a:solidFill>
                  <a:srgbClr val="333333"/>
                </a:solidFill>
              </a:rPr>
              <a:t>the </a:t>
            </a:r>
            <a:r>
              <a:rPr lang="en-US" altLang="zh-CN" dirty="0">
                <a:solidFill>
                  <a:srgbClr val="333333"/>
                </a:solidFill>
                <a:hlinkClick r:id="rId3"/>
              </a:rPr>
              <a:t>red and blue Z's</a:t>
            </a:r>
            <a:r>
              <a:rPr lang="en-US" altLang="zh-CN" dirty="0">
                <a:solidFill>
                  <a:srgbClr val="333333"/>
                </a:solidFill>
              </a:rPr>
              <a:t> and </a:t>
            </a:r>
            <a:r>
              <a:rPr lang="en-US" altLang="zh-CN" dirty="0"/>
              <a:t>see if you agree with these observations</a:t>
            </a:r>
          </a:p>
          <a:p>
            <a:endParaRPr lang="en-US" altLang="zh-CN" dirty="0"/>
          </a:p>
        </p:txBody>
      </p:sp>
    </p:spTree>
    <p:extLst>
      <p:ext uri="{BB962C8B-B14F-4D97-AF65-F5344CB8AC3E}">
        <p14:creationId xmlns:p14="http://schemas.microsoft.com/office/powerpoint/2010/main" val="16325740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486881-0062-4C88-AD00-8D17F7CB525D}" type="slidenum">
              <a:rPr lang="en-US" altLang="zh-CN"/>
              <a:pPr/>
              <a:t>65</a:t>
            </a:fld>
            <a:endParaRPr lang="en-US" altLang="zh-CN"/>
          </a:p>
        </p:txBody>
      </p:sp>
      <p:sp>
        <p:nvSpPr>
          <p:cNvPr id="807938"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07939"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r>
              <a:rPr lang="en-US" altLang="zh-CN"/>
              <a:t>This demonstration is an example of the assimilation or "spreading" effect. The blue or yellow (depending on the diagonal) areas adjacent to the red squares influence the appearance of the red squares. The yellow make the red appear lighter and the blue make the red appear darker. This is because the blue is a considerably darker color than the yellow. You may also note that the yellow casts a slight yellowish tinge on the red squares and the blue a very slight bluish tinge. It is as if a blending of colors occurs. This phenomenon is the opposite of a contrast effect where one expects near by colors to accentuate the differences between adjacent areas. </a:t>
            </a:r>
          </a:p>
          <a:p>
            <a:r>
              <a:rPr lang="en-US" altLang="zh-CN"/>
              <a:t>Hurvich and Jameson believe that the physiological basis for the assimilation phenomenon is the spatial nonuniformity of the retina and its cellular organization. If the reader would like more information on their theorizing I recommend taking a look at pages 175-177 in COLOR VISION by Leo M. Hurvich (Sinauer Assoc. Inc. Publisher) 1981.</a:t>
            </a:r>
          </a:p>
          <a:p>
            <a:endParaRPr lang="en-US" altLang="zh-CN"/>
          </a:p>
        </p:txBody>
      </p:sp>
    </p:spTree>
    <p:extLst>
      <p:ext uri="{BB962C8B-B14F-4D97-AF65-F5344CB8AC3E}">
        <p14:creationId xmlns:p14="http://schemas.microsoft.com/office/powerpoint/2010/main" val="1905456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A3A7F8-1FBF-4325-9F01-FDAF260568D2}" type="slidenum">
              <a:rPr lang="en-US" altLang="zh-CN"/>
              <a:pPr/>
              <a:t>9</a:t>
            </a:fld>
            <a:endParaRPr lang="en-US" altLang="zh-CN"/>
          </a:p>
        </p:txBody>
      </p:sp>
      <p:sp>
        <p:nvSpPr>
          <p:cNvPr id="486402"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486403"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14714138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4E4BF4-1D8E-4F55-9EF4-2E72FFD9DCD2}" type="slidenum">
              <a:rPr lang="en-US" altLang="zh-CN"/>
              <a:pPr/>
              <a:t>66</a:t>
            </a:fld>
            <a:endParaRPr lang="en-US" altLang="zh-CN"/>
          </a:p>
        </p:txBody>
      </p:sp>
      <p:sp>
        <p:nvSpPr>
          <p:cNvPr id="809986"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09987"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pPr>
              <a:spcBef>
                <a:spcPct val="0"/>
              </a:spcBef>
            </a:pPr>
            <a:r>
              <a:rPr lang="en-US" altLang="zh-CN" sz="2400"/>
              <a:t>Look closely at this matrix of black squares. What do you see? While scanning over the matrix do you see something peculiar in the intersections of the white crosses formed by the black squares? If you see dark blobs, don't be surprised, that is what most people see. </a:t>
            </a:r>
          </a:p>
          <a:p>
            <a:pPr eaLnBrk="0" hangingPunct="0">
              <a:spcBef>
                <a:spcPct val="0"/>
              </a:spcBef>
            </a:pPr>
            <a:r>
              <a:rPr lang="en-US" altLang="zh-CN" sz="2400"/>
              <a:t>This figure is called the Hermann grid and the dark blobs can be explained by reference to receptive fields and lateral inhibition. </a:t>
            </a:r>
          </a:p>
          <a:p>
            <a:pPr eaLnBrk="0" hangingPunct="0">
              <a:spcBef>
                <a:spcPct val="0"/>
              </a:spcBef>
            </a:pPr>
            <a:r>
              <a:rPr lang="en-US" altLang="zh-CN" sz="2400"/>
              <a:t>Just in case you think you are being fooled, try taking two pieces of paper and cover all but two vertical or horizontal rows of black squares. Do you still see the dark blobs when viewing only part of the Hermann grid? </a:t>
            </a:r>
          </a:p>
          <a:p>
            <a:pPr eaLnBrk="0" hangingPunct="0">
              <a:spcBef>
                <a:spcPct val="0"/>
              </a:spcBef>
            </a:pPr>
            <a:r>
              <a:rPr lang="en-US" altLang="zh-CN" sz="2400"/>
              <a:t>There is a reasonable explanation for this phenomenon. If you haven't yet looked at the receptive field story you should look at it or else the explanation for the Hermann grid won't make a lot of sense to you.</a:t>
            </a:r>
          </a:p>
          <a:p>
            <a:pPr eaLnBrk="0" hangingPunct="0">
              <a:spcBef>
                <a:spcPct val="0"/>
              </a:spcBef>
            </a:pPr>
            <a:r>
              <a:rPr lang="en-US" altLang="zh-CN"/>
              <a:t> To understand the receptive field explanation for the Hermann grid illusion requires a basic understanding of </a:t>
            </a:r>
            <a:r>
              <a:rPr lang="en-US" altLang="zh-CN">
                <a:hlinkClick r:id="rId3"/>
              </a:rPr>
              <a:t>receptive fields</a:t>
            </a:r>
            <a:r>
              <a:rPr lang="en-US" altLang="zh-CN"/>
              <a:t>. </a:t>
            </a:r>
          </a:p>
          <a:p>
            <a:r>
              <a:rPr lang="en-US" altLang="zh-CN"/>
              <a:t>Once again, it is a matter of lateral inhibition between the center and surround of the receptive field. Note the lower right part of the diagram. The receptive field that lies at the intersection of the white cross has more light falling on its inhibitory surround than does the receptive field that lies between the two black squares. Consequently, the excitatory center of this receptive field between the squares yields a stronger response than that which lies at the intersection of the white cross. This explanation is appropriate for those circumstances where the receptive fields are larger than the spaces between the squares. </a:t>
            </a:r>
          </a:p>
          <a:p>
            <a:r>
              <a:rPr lang="en-US" altLang="zh-CN"/>
              <a:t>Receptive fields in the central fovea are much smaller than in the rest of the retina. This is represented in the upper right of the diagram. In the Hermann grid you probably did not see a dark area when you looked directly at the intersection of the white cross, but did see dark areas in your peripheral vision. To prove to yourself that this is not some trick, just get up and walk away from your computer screen. When you are at some distance from it, you will undoubtedly notice that the dark blob is visible even at your fixation point. I leave it to you to figure out why this happens. </a:t>
            </a:r>
          </a:p>
          <a:p>
            <a:endParaRPr lang="en-US" altLang="zh-CN"/>
          </a:p>
        </p:txBody>
      </p:sp>
    </p:spTree>
    <p:extLst>
      <p:ext uri="{BB962C8B-B14F-4D97-AF65-F5344CB8AC3E}">
        <p14:creationId xmlns:p14="http://schemas.microsoft.com/office/powerpoint/2010/main" val="39068882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B7B17A-5C3C-4B04-819E-1A3521FF6416}" type="slidenum">
              <a:rPr lang="en-US" altLang="zh-CN"/>
              <a:pPr/>
              <a:t>67</a:t>
            </a:fld>
            <a:endParaRPr lang="en-US" altLang="zh-CN"/>
          </a:p>
        </p:txBody>
      </p:sp>
      <p:sp>
        <p:nvSpPr>
          <p:cNvPr id="953346" name="Rectangle 2"/>
          <p:cNvSpPr>
            <a:spLocks noGrp="1" noRot="1" noChangeAspect="1" noChangeArrowheads="1" noTextEdit="1"/>
          </p:cNvSpPr>
          <p:nvPr>
            <p:ph type="sldImg"/>
          </p:nvPr>
        </p:nvSpPr>
        <p:spPr>
          <a:ln/>
        </p:spPr>
      </p:sp>
      <p:sp>
        <p:nvSpPr>
          <p:cNvPr id="953347" name="Rectangle 3"/>
          <p:cNvSpPr>
            <a:spLocks noGrp="1" noChangeArrowheads="1"/>
          </p:cNvSpPr>
          <p:nvPr>
            <p:ph type="body" idx="1"/>
          </p:nvPr>
        </p:nvSpPr>
        <p:spPr/>
        <p:txBody>
          <a:bodyPr/>
          <a:lstStyle/>
          <a:p>
            <a:r>
              <a:rPr lang="en-US" altLang="zh-CN"/>
              <a:t>Our sensory systems do not seem to like steady state stimulation. For example, try this sometime. Fill a bath tub with water and lie in it. At first you feel the water over your whole body. Then after a minute or so you only feel the water at the edge where the air and water meet, i.e. the waterline. In a sense the visual system also does not like steady state stimulation. There is sophisticated apparatus that allows you to view a stimulus in such a way to nullify your natural eye movements so that the image of the stimulus remains on exactly the same part of the retina as if there were no eye movements. Such apparatus is called a stabilized image system. </a:t>
            </a:r>
          </a:p>
          <a:p>
            <a:r>
              <a:rPr lang="en-US" altLang="zh-CN"/>
              <a:t>You can simulate this effect with an after image. If you stare at a strong stimulus for about a minute and then look away you will continue to see an after image of the stimulus for some seconds and then it will disappear. But for a time you can bring it back to life by blinking. The blinking brings a temporal factor to the otherwise stabilized retinal image and it becomes visible for a while. </a:t>
            </a:r>
          </a:p>
          <a:p>
            <a:r>
              <a:rPr lang="en-US" altLang="zh-CN"/>
              <a:t>Now to the disappearing disk. Most people would see the smudge in the upper left disappear as they stared at the black dot. Most people would not see the smudge disappear in the upper right. </a:t>
            </a:r>
          </a:p>
          <a:p>
            <a:r>
              <a:rPr lang="en-US" altLang="zh-CN"/>
              <a:t>In the upper left, the darker area slowly becomes lighter as one moves away from the black dot. This gradual change from black to white is a poor stimulus for sustaining visual perception. However, if you allow your eyes to freely move over the stimulus the perception of it will be sustained. When you fixate on the black dot and try and hold your gaze as steady as possible the smudge should fade away and the color of the background would predominate. </a:t>
            </a:r>
          </a:p>
          <a:p>
            <a:r>
              <a:rPr lang="en-US" altLang="zh-CN"/>
              <a:t>The upper right figure is exactly the same as the upper left except for the dark gray ring. This dark gray ring is sufficient to keep the stimulus "alive" no matter how hard you stare. </a:t>
            </a:r>
          </a:p>
          <a:p>
            <a:r>
              <a:rPr lang="en-US" altLang="zh-CN"/>
              <a:t>When you fixate the black dot and try to hold your gaze as steady as possible, your eyes are still in constant motion. True, many of these eye movements are very tiny tremors as opposed to the large saccades or pursuit eye movements we make. Nevertheless these small tremors can keep a stimulus "alive". When the stimulus is one as in the upper left where there is a very gradual change from gray to white, the change in stimulation is so slight as to approach that encountered by the steady state condition of a stabilized image. As a result the image fades. </a:t>
            </a:r>
          </a:p>
          <a:p>
            <a:r>
              <a:rPr lang="en-US" altLang="zh-CN"/>
              <a:t>You will undoubtedly have noticed that even when you fixated the upper left field and the smudge disappeared, it would spontaneously reappear and then again fade. It reappeared because you made a large enough eye movement. </a:t>
            </a:r>
          </a:p>
          <a:p>
            <a:r>
              <a:rPr lang="en-US" altLang="zh-CN"/>
              <a:t>The dark gray ring in the lower left will respond to even the very small eye tremors thus keeping the image "alive."</a:t>
            </a:r>
          </a:p>
          <a:p>
            <a:endParaRPr lang="en-US" altLang="zh-CN"/>
          </a:p>
        </p:txBody>
      </p:sp>
    </p:spTree>
    <p:extLst>
      <p:ext uri="{BB962C8B-B14F-4D97-AF65-F5344CB8AC3E}">
        <p14:creationId xmlns:p14="http://schemas.microsoft.com/office/powerpoint/2010/main" val="916377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3C4D77-BB7B-4885-B8C6-651684FBA95D}" type="slidenum">
              <a:rPr lang="en-US" altLang="zh-CN"/>
              <a:pPr/>
              <a:t>68</a:t>
            </a:fld>
            <a:endParaRPr lang="en-US" altLang="zh-CN"/>
          </a:p>
        </p:txBody>
      </p:sp>
      <p:sp>
        <p:nvSpPr>
          <p:cNvPr id="814082"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14083"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27573020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E2EC15-FBC1-4860-84A5-90653F8F31D8}" type="slidenum">
              <a:rPr lang="en-US" altLang="zh-CN"/>
              <a:pPr/>
              <a:t>69</a:t>
            </a:fld>
            <a:endParaRPr lang="en-US" altLang="zh-CN"/>
          </a:p>
        </p:txBody>
      </p:sp>
      <p:sp>
        <p:nvSpPr>
          <p:cNvPr id="820226"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20227"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36514451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0C656C-E182-4894-9B69-488A03EA6E17}" type="slidenum">
              <a:rPr lang="en-US" altLang="zh-CN"/>
              <a:pPr/>
              <a:t>70</a:t>
            </a:fld>
            <a:endParaRPr lang="en-US" altLang="zh-CN"/>
          </a:p>
        </p:txBody>
      </p:sp>
      <p:sp>
        <p:nvSpPr>
          <p:cNvPr id="816130"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16131"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41094526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F4F02E-B3CB-4831-BAB6-071CD2E1EF5F}" type="slidenum">
              <a:rPr lang="en-US" altLang="zh-CN"/>
              <a:pPr/>
              <a:t>71</a:t>
            </a:fld>
            <a:endParaRPr lang="en-US" altLang="zh-CN"/>
          </a:p>
        </p:txBody>
      </p:sp>
      <p:sp>
        <p:nvSpPr>
          <p:cNvPr id="818178"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18179"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4801325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E87E04-1111-4C94-B926-7089CA4A60A8}" type="slidenum">
              <a:rPr lang="en-US" altLang="zh-CN"/>
              <a:pPr/>
              <a:t>72</a:t>
            </a:fld>
            <a:endParaRPr lang="en-US" altLang="zh-CN"/>
          </a:p>
        </p:txBody>
      </p:sp>
      <p:sp>
        <p:nvSpPr>
          <p:cNvPr id="812034"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12035"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17880648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950468-D859-4384-B56A-69E3FA82117C}" type="slidenum">
              <a:rPr lang="en-US" altLang="zh-CN"/>
              <a:pPr/>
              <a:t>73</a:t>
            </a:fld>
            <a:endParaRPr lang="en-US" altLang="zh-CN"/>
          </a:p>
        </p:txBody>
      </p:sp>
      <p:sp>
        <p:nvSpPr>
          <p:cNvPr id="828418"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28419"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23131272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3CF5A8-747E-449D-91E7-2E69A367A4CB}" type="slidenum">
              <a:rPr lang="en-US" altLang="zh-CN"/>
              <a:pPr/>
              <a:t>74</a:t>
            </a:fld>
            <a:endParaRPr lang="en-US" altLang="zh-CN"/>
          </a:p>
        </p:txBody>
      </p:sp>
      <p:sp>
        <p:nvSpPr>
          <p:cNvPr id="838658"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38659"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6062056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2DCF65-39B4-469A-9C47-D498DABC2308}" type="slidenum">
              <a:rPr lang="en-US" altLang="zh-CN"/>
              <a:pPr/>
              <a:t>75</a:t>
            </a:fld>
            <a:endParaRPr lang="en-US" altLang="zh-CN"/>
          </a:p>
        </p:txBody>
      </p:sp>
      <p:sp>
        <p:nvSpPr>
          <p:cNvPr id="945154" name="Rectangle 2"/>
          <p:cNvSpPr>
            <a:spLocks noGrp="1" noRot="1" noChangeAspect="1" noChangeArrowheads="1" noTextEdit="1"/>
          </p:cNvSpPr>
          <p:nvPr>
            <p:ph type="sldImg"/>
          </p:nvPr>
        </p:nvSpPr>
        <p:spPr>
          <a:ln/>
        </p:spPr>
      </p:sp>
      <p:sp>
        <p:nvSpPr>
          <p:cNvPr id="9451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13822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570B70-8E50-4D38-94D4-73E725F4846B}" type="slidenum">
              <a:rPr lang="en-US" altLang="zh-CN"/>
              <a:pPr/>
              <a:t>10</a:t>
            </a:fld>
            <a:endParaRPr lang="en-US" altLang="zh-CN"/>
          </a:p>
        </p:txBody>
      </p:sp>
      <p:sp>
        <p:nvSpPr>
          <p:cNvPr id="488450"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488451"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1488693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444184-E925-4DD3-B813-5BAC7E4A1CDB}" type="slidenum">
              <a:rPr lang="en-US" altLang="zh-CN"/>
              <a:pPr/>
              <a:t>76</a:t>
            </a:fld>
            <a:endParaRPr lang="en-US" altLang="zh-CN"/>
          </a:p>
        </p:txBody>
      </p:sp>
      <p:sp>
        <p:nvSpPr>
          <p:cNvPr id="844802"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44803"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r>
              <a:rPr lang="en-US" altLang="zh-CN"/>
              <a:t>Some people see the outline of two black faces opposite each other. Other people see a white vase. Sometimes people see the faces and vase alternating and yet other people can see both the faces and the vase simultaneously</a:t>
            </a:r>
          </a:p>
        </p:txBody>
      </p:sp>
    </p:spTree>
    <p:extLst>
      <p:ext uri="{BB962C8B-B14F-4D97-AF65-F5344CB8AC3E}">
        <p14:creationId xmlns:p14="http://schemas.microsoft.com/office/powerpoint/2010/main" val="35419175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9A8A9D-BCC8-4E46-A3EA-EBD92F4F7002}" type="slidenum">
              <a:rPr lang="en-US" altLang="zh-CN"/>
              <a:pPr/>
              <a:t>77</a:t>
            </a:fld>
            <a:endParaRPr lang="en-US" altLang="zh-CN"/>
          </a:p>
        </p:txBody>
      </p:sp>
      <p:sp>
        <p:nvSpPr>
          <p:cNvPr id="846850"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46851"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23432777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9DFFA6-5D8C-463B-8532-C912F566C008}" type="slidenum">
              <a:rPr lang="en-US" altLang="zh-CN"/>
              <a:pPr/>
              <a:t>78</a:t>
            </a:fld>
            <a:endParaRPr lang="en-US" altLang="zh-CN"/>
          </a:p>
        </p:txBody>
      </p:sp>
      <p:sp>
        <p:nvSpPr>
          <p:cNvPr id="943106" name="Rectangle 2"/>
          <p:cNvSpPr>
            <a:spLocks noGrp="1" noRot="1" noChangeAspect="1" noChangeArrowheads="1" noTextEdit="1"/>
          </p:cNvSpPr>
          <p:nvPr>
            <p:ph type="sldImg"/>
          </p:nvPr>
        </p:nvSpPr>
        <p:spPr>
          <a:ln/>
        </p:spPr>
      </p:sp>
      <p:sp>
        <p:nvSpPr>
          <p:cNvPr id="9431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557817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DE982-DEC3-4B4F-B2C1-6C99B61D3FF7}" type="slidenum">
              <a:rPr lang="en-US" altLang="zh-CN"/>
              <a:pPr/>
              <a:t>86</a:t>
            </a:fld>
            <a:endParaRPr lang="en-US" altLang="zh-CN"/>
          </a:p>
        </p:txBody>
      </p:sp>
      <p:sp>
        <p:nvSpPr>
          <p:cNvPr id="848898"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48899"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39612477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6D7F61-C0E5-40AE-8CDB-938035679F16}" type="slidenum">
              <a:rPr lang="en-US" altLang="zh-CN"/>
              <a:pPr/>
              <a:t>87</a:t>
            </a:fld>
            <a:endParaRPr lang="en-US" altLang="zh-CN"/>
          </a:p>
        </p:txBody>
      </p:sp>
      <p:sp>
        <p:nvSpPr>
          <p:cNvPr id="850946"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50947"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30185426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7D35E6-9417-49E4-BA6E-AA3868B54BA9}" type="slidenum">
              <a:rPr lang="en-US" altLang="zh-CN"/>
              <a:pPr/>
              <a:t>88</a:t>
            </a:fld>
            <a:endParaRPr lang="en-US" altLang="zh-CN"/>
          </a:p>
        </p:txBody>
      </p:sp>
      <p:sp>
        <p:nvSpPr>
          <p:cNvPr id="852994"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52995"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23057485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C43C2D-6AF6-421F-AB74-F22EEE81228D}" type="slidenum">
              <a:rPr lang="en-US" altLang="zh-CN"/>
              <a:pPr/>
              <a:t>89</a:t>
            </a:fld>
            <a:endParaRPr lang="en-US" altLang="zh-CN"/>
          </a:p>
        </p:txBody>
      </p:sp>
      <p:sp>
        <p:nvSpPr>
          <p:cNvPr id="855042"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55043"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19913361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400651-9BF6-4010-9F8E-80B6C7C3665D}" type="slidenum">
              <a:rPr lang="en-US" altLang="zh-CN"/>
              <a:pPr/>
              <a:t>91</a:t>
            </a:fld>
            <a:endParaRPr lang="en-US" altLang="zh-CN"/>
          </a:p>
        </p:txBody>
      </p:sp>
      <p:sp>
        <p:nvSpPr>
          <p:cNvPr id="859138"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59139"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31939020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34A796-73DD-432E-B5E2-83AA7287BEAB}" type="slidenum">
              <a:rPr lang="en-US" altLang="zh-CN"/>
              <a:pPr/>
              <a:t>92</a:t>
            </a:fld>
            <a:endParaRPr lang="en-US" altLang="zh-CN"/>
          </a:p>
        </p:txBody>
      </p:sp>
      <p:sp>
        <p:nvSpPr>
          <p:cNvPr id="861186"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61187"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r>
              <a:rPr lang="zh-CN" altLang="en-US"/>
              <a:t>下巴还是鼻子？</a:t>
            </a:r>
          </a:p>
        </p:txBody>
      </p:sp>
    </p:spTree>
    <p:extLst>
      <p:ext uri="{BB962C8B-B14F-4D97-AF65-F5344CB8AC3E}">
        <p14:creationId xmlns:p14="http://schemas.microsoft.com/office/powerpoint/2010/main" val="2313192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34A796-73DD-432E-B5E2-83AA7287BEAB}" type="slidenum">
              <a:rPr lang="en-US" altLang="zh-CN"/>
              <a:pPr/>
              <a:t>93</a:t>
            </a:fld>
            <a:endParaRPr lang="en-US" altLang="zh-CN"/>
          </a:p>
        </p:txBody>
      </p:sp>
      <p:sp>
        <p:nvSpPr>
          <p:cNvPr id="861186"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61187"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r>
              <a:rPr lang="zh-CN" altLang="en-US"/>
              <a:t>下巴还是鼻子？</a:t>
            </a:r>
          </a:p>
        </p:txBody>
      </p:sp>
    </p:spTree>
    <p:extLst>
      <p:ext uri="{BB962C8B-B14F-4D97-AF65-F5344CB8AC3E}">
        <p14:creationId xmlns:p14="http://schemas.microsoft.com/office/powerpoint/2010/main" val="3284573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5E5EE4-1FC7-4231-BD33-B399A9C3D598}" type="slidenum">
              <a:rPr lang="en-US" altLang="zh-CN"/>
              <a:pPr/>
              <a:t>11</a:t>
            </a:fld>
            <a:endParaRPr lang="en-US" altLang="zh-CN"/>
          </a:p>
        </p:txBody>
      </p:sp>
      <p:sp>
        <p:nvSpPr>
          <p:cNvPr id="476162" name="Rectangle 1026"/>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476163" name="Rectangle 1027"/>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11993032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34A796-73DD-432E-B5E2-83AA7287BEAB}" type="slidenum">
              <a:rPr lang="en-US" altLang="zh-CN"/>
              <a:pPr/>
              <a:t>94</a:t>
            </a:fld>
            <a:endParaRPr lang="en-US" altLang="zh-CN"/>
          </a:p>
        </p:txBody>
      </p:sp>
      <p:sp>
        <p:nvSpPr>
          <p:cNvPr id="861186"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61187"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r>
              <a:rPr lang="zh-CN" altLang="en-US"/>
              <a:t>下巴还是鼻子？</a:t>
            </a:r>
          </a:p>
        </p:txBody>
      </p:sp>
    </p:spTree>
    <p:extLst>
      <p:ext uri="{BB962C8B-B14F-4D97-AF65-F5344CB8AC3E}">
        <p14:creationId xmlns:p14="http://schemas.microsoft.com/office/powerpoint/2010/main" val="17338431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86A389-6969-4F28-9720-D2529300FD98}" type="slidenum">
              <a:rPr lang="en-US" altLang="zh-CN"/>
              <a:pPr/>
              <a:t>95</a:t>
            </a:fld>
            <a:endParaRPr lang="en-US" altLang="zh-CN"/>
          </a:p>
        </p:txBody>
      </p:sp>
      <p:sp>
        <p:nvSpPr>
          <p:cNvPr id="867330"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67331"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25004369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920BEC-259E-4F6C-93E4-79579E3463A4}" type="slidenum">
              <a:rPr lang="en-US" altLang="zh-CN"/>
              <a:pPr/>
              <a:t>100</a:t>
            </a:fld>
            <a:endParaRPr lang="en-US" altLang="zh-CN"/>
          </a:p>
        </p:txBody>
      </p:sp>
      <p:sp>
        <p:nvSpPr>
          <p:cNvPr id="869378"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69379"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r>
              <a:rPr lang="zh-CN" altLang="en-US" dirty="0"/>
              <a:t>屋顶上内，屋顶外，顶面还是底面</a:t>
            </a:r>
            <a:r>
              <a:rPr lang="zh-CN" altLang="en-US" dirty="0" smtClean="0"/>
              <a:t>？</a:t>
            </a:r>
            <a:endParaRPr lang="en-US" altLang="zh-CN" dirty="0" smtClean="0"/>
          </a:p>
          <a:p>
            <a:r>
              <a:rPr lang="zh-CN" altLang="en-US" dirty="0" smtClean="0"/>
              <a:t>视点在上角还是下角？</a:t>
            </a:r>
            <a:endParaRPr lang="zh-CN" altLang="en-US" dirty="0"/>
          </a:p>
        </p:txBody>
      </p:sp>
    </p:spTree>
    <p:extLst>
      <p:ext uri="{BB962C8B-B14F-4D97-AF65-F5344CB8AC3E}">
        <p14:creationId xmlns:p14="http://schemas.microsoft.com/office/powerpoint/2010/main" val="6491417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4513EE-EB8E-431F-8B60-C2038FBF831E}" type="slidenum">
              <a:rPr lang="en-US" altLang="zh-CN"/>
              <a:pPr/>
              <a:t>101</a:t>
            </a:fld>
            <a:endParaRPr lang="en-US" altLang="zh-CN"/>
          </a:p>
        </p:txBody>
      </p:sp>
      <p:sp>
        <p:nvSpPr>
          <p:cNvPr id="933890" name="Rectangle 2"/>
          <p:cNvSpPr>
            <a:spLocks noGrp="1" noRot="1" noChangeAspect="1" noChangeArrowheads="1" noTextEdit="1"/>
          </p:cNvSpPr>
          <p:nvPr>
            <p:ph type="sldImg"/>
          </p:nvPr>
        </p:nvSpPr>
        <p:spPr>
          <a:ln/>
        </p:spPr>
      </p:sp>
      <p:sp>
        <p:nvSpPr>
          <p:cNvPr id="9338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159731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88C424-85E9-4719-951A-4397E0B345D1}" type="slidenum">
              <a:rPr lang="en-US" altLang="zh-CN"/>
              <a:pPr/>
              <a:t>102</a:t>
            </a:fld>
            <a:endParaRPr lang="en-US" altLang="zh-CN"/>
          </a:p>
        </p:txBody>
      </p:sp>
      <p:sp>
        <p:nvSpPr>
          <p:cNvPr id="873474"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73475"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2508548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E83118-88DB-4F20-ABB6-23C6FC812666}" type="slidenum">
              <a:rPr lang="en-US" altLang="zh-CN"/>
              <a:pPr/>
              <a:t>103</a:t>
            </a:fld>
            <a:endParaRPr lang="en-US" altLang="zh-CN"/>
          </a:p>
        </p:txBody>
      </p:sp>
      <p:sp>
        <p:nvSpPr>
          <p:cNvPr id="908290"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908291"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32637528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C374AF-B75A-401B-8CA5-32BCE1C25328}" type="slidenum">
              <a:rPr lang="en-US" altLang="zh-CN"/>
              <a:pPr/>
              <a:t>104</a:t>
            </a:fld>
            <a:endParaRPr lang="en-US" altLang="zh-CN"/>
          </a:p>
        </p:txBody>
      </p:sp>
      <p:sp>
        <p:nvSpPr>
          <p:cNvPr id="910338"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910339"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23359613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13B382-366A-4939-994D-8636F450844A}" type="slidenum">
              <a:rPr lang="en-US" altLang="zh-CN"/>
              <a:pPr/>
              <a:t>107</a:t>
            </a:fld>
            <a:endParaRPr lang="en-US" altLang="zh-CN"/>
          </a:p>
        </p:txBody>
      </p:sp>
      <p:sp>
        <p:nvSpPr>
          <p:cNvPr id="875522"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75523"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35926097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912E8A-839E-46B2-9ED9-9BCDCAB6DBFA}" type="slidenum">
              <a:rPr lang="en-US" altLang="zh-CN"/>
              <a:pPr/>
              <a:t>108</a:t>
            </a:fld>
            <a:endParaRPr lang="en-US" altLang="zh-CN"/>
          </a:p>
        </p:txBody>
      </p:sp>
      <p:sp>
        <p:nvSpPr>
          <p:cNvPr id="877570"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77571"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41299657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FE9CD0-8518-4FEB-9BD4-6F5B806E121F}" type="slidenum">
              <a:rPr lang="en-US" altLang="zh-CN"/>
              <a:pPr/>
              <a:t>109</a:t>
            </a:fld>
            <a:endParaRPr lang="en-US" altLang="zh-CN"/>
          </a:p>
        </p:txBody>
      </p:sp>
      <p:sp>
        <p:nvSpPr>
          <p:cNvPr id="879618"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79619"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3326080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4EE706-CB09-4FF3-B685-21AB491BF36A}" type="slidenum">
              <a:rPr lang="en-US" altLang="zh-CN"/>
              <a:pPr/>
              <a:t>12</a:t>
            </a:fld>
            <a:endParaRPr lang="en-US" altLang="zh-CN"/>
          </a:p>
        </p:txBody>
      </p:sp>
      <p:sp>
        <p:nvSpPr>
          <p:cNvPr id="500738"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500739"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2108888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2D42CA-D8CE-408C-A03D-01BEC95CE4B7}" type="slidenum">
              <a:rPr lang="en-US" altLang="zh-CN"/>
              <a:pPr/>
              <a:t>110</a:t>
            </a:fld>
            <a:endParaRPr lang="en-US" altLang="zh-CN"/>
          </a:p>
        </p:txBody>
      </p:sp>
      <p:sp>
        <p:nvSpPr>
          <p:cNvPr id="881666"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81667"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253720927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BA553B-4D66-489C-B732-D7206F1F47A1}" type="slidenum">
              <a:rPr lang="en-US" altLang="zh-CN"/>
              <a:pPr/>
              <a:t>112</a:t>
            </a:fld>
            <a:endParaRPr lang="en-US" altLang="zh-CN"/>
          </a:p>
        </p:txBody>
      </p:sp>
      <p:sp>
        <p:nvSpPr>
          <p:cNvPr id="883714"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83715"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38175393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846967-A687-423F-8BAC-309E6041E467}" type="slidenum">
              <a:rPr lang="en-US" altLang="zh-CN"/>
              <a:pPr/>
              <a:t>113</a:t>
            </a:fld>
            <a:endParaRPr lang="en-US" altLang="zh-CN"/>
          </a:p>
        </p:txBody>
      </p:sp>
      <p:sp>
        <p:nvSpPr>
          <p:cNvPr id="885762"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85763"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31375839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F9E772-F03D-4845-9686-199A94ED94FC}" type="slidenum">
              <a:rPr lang="en-US" altLang="zh-CN"/>
              <a:pPr/>
              <a:t>114</a:t>
            </a:fld>
            <a:endParaRPr lang="en-US" altLang="zh-CN"/>
          </a:p>
        </p:txBody>
      </p:sp>
      <p:sp>
        <p:nvSpPr>
          <p:cNvPr id="993282" name="Rectangle 2"/>
          <p:cNvSpPr>
            <a:spLocks noGrp="1" noRot="1" noChangeAspect="1" noChangeArrowheads="1" noTextEdit="1"/>
          </p:cNvSpPr>
          <p:nvPr>
            <p:ph type="sldImg"/>
          </p:nvPr>
        </p:nvSpPr>
        <p:spPr>
          <a:ln/>
        </p:spPr>
      </p:sp>
      <p:sp>
        <p:nvSpPr>
          <p:cNvPr id="993283" name="Rectangle 3"/>
          <p:cNvSpPr>
            <a:spLocks noGrp="1" noChangeArrowheads="1"/>
          </p:cNvSpPr>
          <p:nvPr>
            <p:ph type="body" idx="1"/>
          </p:nvPr>
        </p:nvSpPr>
        <p:spPr/>
        <p:txBody>
          <a:bodyPr/>
          <a:lstStyle/>
          <a:p>
            <a:r>
              <a:rPr lang="zh-CN" altLang="en-US"/>
              <a:t>视觉暂留，</a:t>
            </a:r>
            <a:r>
              <a:rPr lang="en-US" altLang="zh-CN"/>
              <a:t>loop</a:t>
            </a:r>
          </a:p>
        </p:txBody>
      </p:sp>
    </p:spTree>
    <p:extLst>
      <p:ext uri="{BB962C8B-B14F-4D97-AF65-F5344CB8AC3E}">
        <p14:creationId xmlns:p14="http://schemas.microsoft.com/office/powerpoint/2010/main" val="30648961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03A7FC-4910-4911-9E87-57EC9F1E65C3}" type="slidenum">
              <a:rPr lang="en-US" altLang="zh-CN"/>
              <a:pPr/>
              <a:t>115</a:t>
            </a:fld>
            <a:endParaRPr lang="en-US" altLang="zh-CN"/>
          </a:p>
        </p:txBody>
      </p:sp>
      <p:sp>
        <p:nvSpPr>
          <p:cNvPr id="887810"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87811"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endParaRPr lang="zh-CN" altLang="zh-CN"/>
          </a:p>
        </p:txBody>
      </p:sp>
    </p:spTree>
    <p:extLst>
      <p:ext uri="{BB962C8B-B14F-4D97-AF65-F5344CB8AC3E}">
        <p14:creationId xmlns:p14="http://schemas.microsoft.com/office/powerpoint/2010/main" val="38496243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031995-802B-4996-819B-9666D5E50760}" type="slidenum">
              <a:rPr lang="en-US" altLang="zh-CN"/>
              <a:pPr/>
              <a:t>116</a:t>
            </a:fld>
            <a:endParaRPr lang="en-US" altLang="zh-CN"/>
          </a:p>
        </p:txBody>
      </p:sp>
      <p:sp>
        <p:nvSpPr>
          <p:cNvPr id="940034" name="Rectangle 2"/>
          <p:cNvSpPr>
            <a:spLocks noGrp="1" noRot="1" noChangeAspect="1" noChangeArrowheads="1" noTextEdit="1"/>
          </p:cNvSpPr>
          <p:nvPr>
            <p:ph type="sldImg"/>
          </p:nvPr>
        </p:nvSpPr>
        <p:spPr>
          <a:ln/>
        </p:spPr>
      </p:sp>
      <p:sp>
        <p:nvSpPr>
          <p:cNvPr id="940035" name="Rectangle 3"/>
          <p:cNvSpPr>
            <a:spLocks noGrp="1" noChangeArrowheads="1"/>
          </p:cNvSpPr>
          <p:nvPr>
            <p:ph type="body" idx="1"/>
          </p:nvPr>
        </p:nvSpPr>
        <p:spPr/>
        <p:txBody>
          <a:bodyPr/>
          <a:lstStyle/>
          <a:p>
            <a:r>
              <a:rPr lang="zh-CN" altLang="en-US"/>
              <a:t>快拍</a:t>
            </a:r>
          </a:p>
        </p:txBody>
      </p:sp>
    </p:spTree>
    <p:extLst>
      <p:ext uri="{BB962C8B-B14F-4D97-AF65-F5344CB8AC3E}">
        <p14:creationId xmlns:p14="http://schemas.microsoft.com/office/powerpoint/2010/main" val="36085414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4B581E-EDAA-4186-9BBE-A6B6DB2C6A5A}" type="slidenum">
              <a:rPr lang="en-US" altLang="zh-CN"/>
              <a:pPr/>
              <a:t>117</a:t>
            </a:fld>
            <a:endParaRPr lang="en-US" altLang="zh-CN"/>
          </a:p>
        </p:txBody>
      </p:sp>
      <p:sp>
        <p:nvSpPr>
          <p:cNvPr id="891906"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91907"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r>
              <a:rPr lang="zh-CN" altLang="en-US"/>
              <a:t>快拍</a:t>
            </a:r>
          </a:p>
        </p:txBody>
      </p:sp>
    </p:spTree>
    <p:extLst>
      <p:ext uri="{BB962C8B-B14F-4D97-AF65-F5344CB8AC3E}">
        <p14:creationId xmlns:p14="http://schemas.microsoft.com/office/powerpoint/2010/main" val="33009169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285EDE-1AC6-49DA-A57B-73407CE1476D}" type="slidenum">
              <a:rPr lang="en-US" altLang="zh-CN"/>
              <a:pPr/>
              <a:t>118</a:t>
            </a:fld>
            <a:endParaRPr lang="en-US" altLang="zh-CN"/>
          </a:p>
        </p:txBody>
      </p:sp>
      <p:sp>
        <p:nvSpPr>
          <p:cNvPr id="898050"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98051"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r>
              <a:rPr lang="zh-CN" altLang="en-US" dirty="0"/>
              <a:t>慢</a:t>
            </a:r>
            <a:r>
              <a:rPr lang="zh-CN" altLang="en-US" dirty="0" smtClean="0"/>
              <a:t>拍</a:t>
            </a:r>
            <a:endParaRPr lang="en-US" altLang="zh-CN" dirty="0" smtClean="0"/>
          </a:p>
          <a:p>
            <a:r>
              <a:rPr lang="zh-CN" altLang="en-US" dirty="0" smtClean="0"/>
              <a:t>卓别林花絮</a:t>
            </a:r>
            <a:r>
              <a:rPr lang="en-US" altLang="zh-CN" dirty="0" smtClean="0"/>
              <a:t>.</a:t>
            </a:r>
            <a:r>
              <a:rPr lang="en-US" altLang="zh-CN" dirty="0" err="1" smtClean="0"/>
              <a:t>rm</a:t>
            </a:r>
            <a:endParaRPr lang="zh-CN" altLang="en-US" dirty="0"/>
          </a:p>
        </p:txBody>
      </p:sp>
    </p:spTree>
    <p:extLst>
      <p:ext uri="{BB962C8B-B14F-4D97-AF65-F5344CB8AC3E}">
        <p14:creationId xmlns:p14="http://schemas.microsoft.com/office/powerpoint/2010/main" val="307730167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4E76A4-CB2D-433D-9F0E-D9FA962169B0}" type="slidenum">
              <a:rPr lang="en-US" altLang="zh-CN"/>
              <a:pPr/>
              <a:t>119</a:t>
            </a:fld>
            <a:endParaRPr lang="en-US" altLang="zh-CN"/>
          </a:p>
        </p:txBody>
      </p:sp>
      <p:sp>
        <p:nvSpPr>
          <p:cNvPr id="896002" name="Rectangle 2"/>
          <p:cNvSpPr>
            <a:spLocks noGrp="1" noRot="1" noChangeAspect="1" noChangeArrowheads="1" noTextEdit="1"/>
          </p:cNvSpPr>
          <p:nvPr>
            <p:ph type="sldImg"/>
          </p:nvPr>
        </p:nvSpPr>
        <p:spPr bwMode="auto">
          <a:xfrm>
            <a:off x="909638" y="744538"/>
            <a:ext cx="4964112" cy="3722687"/>
          </a:xfrm>
          <a:prstGeom prst="rect">
            <a:avLst/>
          </a:prstGeom>
          <a:solidFill>
            <a:srgbClr val="FFFFFF"/>
          </a:solidFill>
          <a:ln>
            <a:solidFill>
              <a:srgbClr val="000000"/>
            </a:solidFill>
            <a:miter lim="800000"/>
            <a:headEnd/>
            <a:tailEnd/>
          </a:ln>
        </p:spPr>
      </p:sp>
      <p:sp>
        <p:nvSpPr>
          <p:cNvPr id="896003" name="Rectangle 3"/>
          <p:cNvSpPr>
            <a:spLocks noGrp="1" noChangeArrowheads="1"/>
          </p:cNvSpPr>
          <p:nvPr>
            <p:ph type="body" idx="1"/>
          </p:nvPr>
        </p:nvSpPr>
        <p:spPr bwMode="auto">
          <a:xfrm>
            <a:off x="904875" y="4714875"/>
            <a:ext cx="4972050" cy="4467225"/>
          </a:xfrm>
          <a:prstGeom prst="rect">
            <a:avLst/>
          </a:prstGeom>
          <a:solidFill>
            <a:srgbClr val="FFFFFF"/>
          </a:solidFill>
          <a:ln>
            <a:solidFill>
              <a:srgbClr val="000000"/>
            </a:solidFill>
            <a:miter lim="800000"/>
            <a:headEnd/>
            <a:tailEnd/>
          </a:ln>
        </p:spPr>
        <p:txBody>
          <a:bodyPr/>
          <a:lstStyle/>
          <a:p>
            <a:r>
              <a:rPr lang="zh-CN" altLang="en-US"/>
              <a:t>慢拍</a:t>
            </a:r>
          </a:p>
        </p:txBody>
      </p:sp>
    </p:spTree>
    <p:extLst>
      <p:ext uri="{BB962C8B-B14F-4D97-AF65-F5344CB8AC3E}">
        <p14:creationId xmlns:p14="http://schemas.microsoft.com/office/powerpoint/2010/main" val="35350995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1506" name="Picture 2" descr="bamboo"/>
          <p:cNvPicPr>
            <a:picLocks noChangeAspect="1" noChangeArrowheads="1"/>
          </p:cNvPicPr>
          <p:nvPr/>
        </p:nvPicPr>
        <p:blipFill>
          <a:blip r:embed="rId2"/>
          <a:srcRect r="13792"/>
          <a:stretch>
            <a:fillRect/>
          </a:stretch>
        </p:blipFill>
        <p:spPr bwMode="ltGray">
          <a:xfrm>
            <a:off x="6292850" y="-1588"/>
            <a:ext cx="2857500" cy="6869113"/>
          </a:xfrm>
          <a:prstGeom prst="rect">
            <a:avLst/>
          </a:prstGeom>
          <a:noFill/>
        </p:spPr>
      </p:pic>
      <p:sp>
        <p:nvSpPr>
          <p:cNvPr id="21507" name="Rectangle 3"/>
          <p:cNvSpPr>
            <a:spLocks noGrp="1" noChangeArrowheads="1"/>
          </p:cNvSpPr>
          <p:nvPr>
            <p:ph type="ctrTitle"/>
          </p:nvPr>
        </p:nvSpPr>
        <p:spPr>
          <a:xfrm>
            <a:off x="304800" y="1158875"/>
            <a:ext cx="6248400" cy="1431925"/>
          </a:xfrm>
        </p:spPr>
        <p:txBody>
          <a:bodyPr/>
          <a:lstStyle>
            <a:lvl1pPr>
              <a:defRPr/>
            </a:lvl1pPr>
          </a:lstStyle>
          <a:p>
            <a:r>
              <a:rPr lang="zh-CN" altLang="en-US"/>
              <a:t>单击此处编辑母版标题样式</a:t>
            </a:r>
          </a:p>
        </p:txBody>
      </p:sp>
      <p:sp>
        <p:nvSpPr>
          <p:cNvPr id="21508" name="Rectangle 4"/>
          <p:cNvSpPr>
            <a:spLocks noGrp="1" noChangeArrowheads="1"/>
          </p:cNvSpPr>
          <p:nvPr>
            <p:ph type="subTitle" idx="1"/>
          </p:nvPr>
        </p:nvSpPr>
        <p:spPr>
          <a:xfrm>
            <a:off x="304800" y="3429000"/>
            <a:ext cx="6019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21509" name="Rectangle 5"/>
          <p:cNvSpPr>
            <a:spLocks noGrp="1" noChangeArrowheads="1"/>
          </p:cNvSpPr>
          <p:nvPr>
            <p:ph type="dt" sz="half" idx="2"/>
          </p:nvPr>
        </p:nvSpPr>
        <p:spPr>
          <a:xfrm>
            <a:off x="257175" y="6248400"/>
            <a:ext cx="1622425" cy="457200"/>
          </a:xfrm>
        </p:spPr>
        <p:txBody>
          <a:bodyPr/>
          <a:lstStyle>
            <a:lvl1pPr>
              <a:defRPr/>
            </a:lvl1pPr>
          </a:lstStyle>
          <a:p>
            <a:endParaRPr lang="en-US" altLang="zh-CN"/>
          </a:p>
        </p:txBody>
      </p:sp>
      <p:sp>
        <p:nvSpPr>
          <p:cNvPr id="21510" name="Rectangle 6"/>
          <p:cNvSpPr>
            <a:spLocks noGrp="1" noChangeArrowheads="1"/>
          </p:cNvSpPr>
          <p:nvPr>
            <p:ph type="ftr" sz="quarter" idx="3"/>
          </p:nvPr>
        </p:nvSpPr>
        <p:spPr>
          <a:xfrm>
            <a:off x="2108200" y="6248400"/>
            <a:ext cx="2997200" cy="457200"/>
          </a:xfrm>
        </p:spPr>
        <p:txBody>
          <a:bodyPr/>
          <a:lstStyle>
            <a:lvl1pPr>
              <a:defRPr/>
            </a:lvl1pPr>
          </a:lstStyle>
          <a:p>
            <a:endParaRPr lang="en-US" altLang="zh-CN"/>
          </a:p>
        </p:txBody>
      </p:sp>
      <p:sp>
        <p:nvSpPr>
          <p:cNvPr id="21511" name="Rectangle 7"/>
          <p:cNvSpPr>
            <a:spLocks noGrp="1" noChangeArrowheads="1"/>
          </p:cNvSpPr>
          <p:nvPr>
            <p:ph type="sldNum" sz="quarter" idx="4"/>
          </p:nvPr>
        </p:nvSpPr>
        <p:spPr>
          <a:xfrm>
            <a:off x="5486400" y="6248400"/>
            <a:ext cx="1371600" cy="457200"/>
          </a:xfrm>
        </p:spPr>
        <p:txBody>
          <a:bodyPr/>
          <a:lstStyle>
            <a:lvl1pPr>
              <a:defRPr/>
            </a:lvl1pPr>
          </a:lstStyle>
          <a:p>
            <a:fld id="{378C9F6E-2290-4D01-997C-21EC8F52D298}" type="slidenum">
              <a:rPr lang="en-US" altLang="zh-CN"/>
              <a:pPr/>
              <a:t>‹#›</a:t>
            </a:fld>
            <a:endParaRPr lang="en-US" altLang="zh-CN"/>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4A0204E-A170-4746-AA6F-02116EA30754}" type="slidenum">
              <a:rPr lang="en-US" altLang="zh-CN"/>
              <a:pPr/>
              <a:t>‹#›</a:t>
            </a:fld>
            <a:endParaRPr lang="en-US" altLang="zh-CN"/>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886450" y="320675"/>
            <a:ext cx="1885950" cy="57753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8600" y="320675"/>
            <a:ext cx="5505450" cy="57753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1F58865-3DFA-4E48-93A1-37767B9B712C}" type="slidenum">
              <a:rPr lang="en-US" altLang="zh-CN"/>
              <a:pPr/>
              <a:t>‹#›</a:t>
            </a:fld>
            <a:endParaRPr lang="en-US" altLang="zh-CN"/>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1B18B47-6903-45A9-8700-4DF0771A0784}" type="slidenum">
              <a:rPr lang="en-US" altLang="zh-CN"/>
              <a:pPr/>
              <a:t>‹#›</a:t>
            </a:fld>
            <a:endParaRPr lang="en-US" altLang="zh-CN"/>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B9055047-04A4-4AE6-90A1-942F24C18E19}" type="slidenum">
              <a:rPr lang="en-US" altLang="zh-CN"/>
              <a:pPr/>
              <a:t>‹#›</a:t>
            </a:fld>
            <a:endParaRPr lang="en-US" altLang="zh-CN"/>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0767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1241274-D3B7-45E9-AED7-431B439D8D7A}" type="slidenum">
              <a:rPr lang="en-US" altLang="zh-CN"/>
              <a:pPr/>
              <a:t>‹#›</a:t>
            </a:fld>
            <a:endParaRPr lang="en-US" altLang="zh-CN"/>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BF60B468-4E53-4937-BA04-3F7D49EFC571}" type="slidenum">
              <a:rPr lang="en-US" altLang="zh-CN"/>
              <a:pPr/>
              <a:t>‹#›</a:t>
            </a:fld>
            <a:endParaRPr lang="en-US" altLang="zh-CN"/>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5DA24BDD-3D9B-48AB-A776-2A09F2A35E99}" type="slidenum">
              <a:rPr lang="en-US" altLang="zh-CN"/>
              <a:pPr/>
              <a:t>‹#›</a:t>
            </a:fld>
            <a:endParaRPr lang="en-US" altLang="zh-CN"/>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B8E22C40-082B-4A04-BBE0-ABD418C572E8}" type="slidenum">
              <a:rPr lang="en-US" altLang="zh-CN"/>
              <a:pPr/>
              <a:t>‹#›</a:t>
            </a:fld>
            <a:endParaRPr lang="en-US" altLang="zh-CN"/>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D44BAB7-0912-41FF-98C4-49813505A090}" type="slidenum">
              <a:rPr lang="en-US" altLang="zh-CN"/>
              <a:pPr/>
              <a:t>‹#›</a:t>
            </a:fld>
            <a:endParaRPr lang="en-US" altLang="zh-CN"/>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02CB8D38-D6A5-4DE8-9AAE-0D60D5B45B33}" type="slidenum">
              <a:rPr lang="en-US" altLang="zh-CN"/>
              <a:pPr/>
              <a:t>‹#›</a:t>
            </a:fld>
            <a:endParaRPr lang="en-US" altLang="zh-CN"/>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482" name="Picture 2" descr="bamboo"/>
          <p:cNvPicPr>
            <a:picLocks noChangeAspect="1" noChangeArrowheads="1"/>
          </p:cNvPicPr>
          <p:nvPr/>
        </p:nvPicPr>
        <p:blipFill>
          <a:blip r:embed="rId13"/>
          <a:srcRect r="45976"/>
          <a:stretch>
            <a:fillRect/>
          </a:stretch>
        </p:blipFill>
        <p:spPr bwMode="ltGray">
          <a:xfrm>
            <a:off x="7353300" y="0"/>
            <a:ext cx="1790700" cy="6858000"/>
          </a:xfrm>
          <a:prstGeom prst="rect">
            <a:avLst/>
          </a:prstGeom>
          <a:noFill/>
        </p:spPr>
      </p:pic>
      <p:sp>
        <p:nvSpPr>
          <p:cNvPr id="20483" name="Rectangle 3"/>
          <p:cNvSpPr>
            <a:spLocks noGrp="1" noChangeArrowheads="1"/>
          </p:cNvSpPr>
          <p:nvPr>
            <p:ph type="title"/>
          </p:nvPr>
        </p:nvSpPr>
        <p:spPr bwMode="auto">
          <a:xfrm>
            <a:off x="228600" y="320675"/>
            <a:ext cx="7467600" cy="14319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p>
            <a:pPr lvl="0"/>
            <a:r>
              <a:rPr lang="zh-CN" altLang="en-US" smtClean="0"/>
              <a:t>单击此处编辑母版标题样式</a:t>
            </a:r>
          </a:p>
        </p:txBody>
      </p:sp>
      <p:sp>
        <p:nvSpPr>
          <p:cNvPr id="20484" name="Rectangle 4"/>
          <p:cNvSpPr>
            <a:spLocks noGrp="1" noChangeArrowheads="1"/>
          </p:cNvSpPr>
          <p:nvPr>
            <p:ph type="body" idx="1"/>
          </p:nvPr>
        </p:nvSpPr>
        <p:spPr bwMode="auto">
          <a:xfrm>
            <a:off x="228600" y="1981200"/>
            <a:ext cx="75438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485" name="Rectangle 5"/>
          <p:cNvSpPr>
            <a:spLocks noGrp="1" noChangeArrowheads="1"/>
          </p:cNvSpPr>
          <p:nvPr>
            <p:ph type="dt" sz="half" idx="2"/>
          </p:nvPr>
        </p:nvSpPr>
        <p:spPr bwMode="auto">
          <a:xfrm>
            <a:off x="228600" y="6248400"/>
            <a:ext cx="1600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ea typeface="+mn-ea"/>
              </a:defRPr>
            </a:lvl1pPr>
          </a:lstStyle>
          <a:p>
            <a:endParaRPr lang="en-US" altLang="zh-CN"/>
          </a:p>
        </p:txBody>
      </p:sp>
      <p:sp>
        <p:nvSpPr>
          <p:cNvPr id="20486" name="Rectangle 6"/>
          <p:cNvSpPr>
            <a:spLocks noGrp="1" noChangeArrowheads="1"/>
          </p:cNvSpPr>
          <p:nvPr>
            <p:ph type="ftr" sz="quarter" idx="3"/>
          </p:nvPr>
        </p:nvSpPr>
        <p:spPr bwMode="auto">
          <a:xfrm>
            <a:off x="2209800" y="6248400"/>
            <a:ext cx="3505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ea typeface="+mn-ea"/>
              </a:defRPr>
            </a:lvl1pPr>
          </a:lstStyle>
          <a:p>
            <a:endParaRPr lang="en-US" altLang="zh-CN"/>
          </a:p>
        </p:txBody>
      </p:sp>
      <p:sp>
        <p:nvSpPr>
          <p:cNvPr id="20487" name="Rectangle 7"/>
          <p:cNvSpPr>
            <a:spLocks noGrp="1" noChangeArrowheads="1"/>
          </p:cNvSpPr>
          <p:nvPr>
            <p:ph type="sldNum" sz="quarter" idx="4"/>
          </p:nvPr>
        </p:nvSpPr>
        <p:spPr bwMode="auto">
          <a:xfrm>
            <a:off x="6248400" y="6248400"/>
            <a:ext cx="1524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ea typeface="+mn-ea"/>
              </a:defRPr>
            </a:lvl1pPr>
          </a:lstStyle>
          <a:p>
            <a:fld id="{76D6F97D-0B44-4202-B9B0-8118FAE2133B}"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random/>
  </p:transition>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Black" pitchFamily="34" charset="0"/>
          <a:ea typeface="宋体" pitchFamily="2" charset="-122"/>
        </a:defRPr>
      </a:lvl2pPr>
      <a:lvl3pPr algn="ctr" rtl="0" fontAlgn="base">
        <a:spcBef>
          <a:spcPct val="0"/>
        </a:spcBef>
        <a:spcAft>
          <a:spcPct val="0"/>
        </a:spcAft>
        <a:defRPr kumimoji="1" sz="4400">
          <a:solidFill>
            <a:schemeClr val="tx2"/>
          </a:solidFill>
          <a:latin typeface="Arial Black" pitchFamily="34" charset="0"/>
          <a:ea typeface="宋体" pitchFamily="2" charset="-122"/>
        </a:defRPr>
      </a:lvl3pPr>
      <a:lvl4pPr algn="ctr" rtl="0" fontAlgn="base">
        <a:spcBef>
          <a:spcPct val="0"/>
        </a:spcBef>
        <a:spcAft>
          <a:spcPct val="0"/>
        </a:spcAft>
        <a:defRPr kumimoji="1" sz="4400">
          <a:solidFill>
            <a:schemeClr val="tx2"/>
          </a:solidFill>
          <a:latin typeface="Arial Black" pitchFamily="34" charset="0"/>
          <a:ea typeface="宋体" pitchFamily="2" charset="-122"/>
        </a:defRPr>
      </a:lvl4pPr>
      <a:lvl5pPr algn="ctr" rtl="0" fontAlgn="base">
        <a:spcBef>
          <a:spcPct val="0"/>
        </a:spcBef>
        <a:spcAft>
          <a:spcPct val="0"/>
        </a:spcAft>
        <a:defRPr kumimoji="1" sz="4400">
          <a:solidFill>
            <a:schemeClr val="tx2"/>
          </a:solidFill>
          <a:latin typeface="Arial Black" pitchFamily="34" charset="0"/>
          <a:ea typeface="宋体" pitchFamily="2" charset="-122"/>
        </a:defRPr>
      </a:lvl5pPr>
      <a:lvl6pPr marL="457200" algn="ctr" rtl="0" fontAlgn="base">
        <a:spcBef>
          <a:spcPct val="0"/>
        </a:spcBef>
        <a:spcAft>
          <a:spcPct val="0"/>
        </a:spcAft>
        <a:defRPr kumimoji="1" sz="4400">
          <a:solidFill>
            <a:schemeClr val="tx2"/>
          </a:solidFill>
          <a:latin typeface="Arial Black" pitchFamily="34" charset="0"/>
          <a:ea typeface="宋体" pitchFamily="2" charset="-122"/>
        </a:defRPr>
      </a:lvl6pPr>
      <a:lvl7pPr marL="914400" algn="ctr" rtl="0" fontAlgn="base">
        <a:spcBef>
          <a:spcPct val="0"/>
        </a:spcBef>
        <a:spcAft>
          <a:spcPct val="0"/>
        </a:spcAft>
        <a:defRPr kumimoji="1" sz="4400">
          <a:solidFill>
            <a:schemeClr val="tx2"/>
          </a:solidFill>
          <a:latin typeface="Arial Black" pitchFamily="34" charset="0"/>
          <a:ea typeface="宋体" pitchFamily="2" charset="-122"/>
        </a:defRPr>
      </a:lvl7pPr>
      <a:lvl8pPr marL="1371600" algn="ctr" rtl="0" fontAlgn="base">
        <a:spcBef>
          <a:spcPct val="0"/>
        </a:spcBef>
        <a:spcAft>
          <a:spcPct val="0"/>
        </a:spcAft>
        <a:defRPr kumimoji="1" sz="4400">
          <a:solidFill>
            <a:schemeClr val="tx2"/>
          </a:solidFill>
          <a:latin typeface="Arial Black" pitchFamily="34" charset="0"/>
          <a:ea typeface="宋体" pitchFamily="2" charset="-122"/>
        </a:defRPr>
      </a:lvl8pPr>
      <a:lvl9pPr marL="1828800" algn="ctr" rtl="0" fontAlgn="base">
        <a:spcBef>
          <a:spcPct val="0"/>
        </a:spcBef>
        <a:spcAft>
          <a:spcPct val="0"/>
        </a:spcAft>
        <a:defRPr kumimoji="1" sz="4400">
          <a:solidFill>
            <a:schemeClr val="tx2"/>
          </a:solidFill>
          <a:latin typeface="Arial Black" pitchFamily="34" charset="0"/>
          <a:ea typeface="宋体" pitchFamily="2" charset="-122"/>
        </a:defRPr>
      </a:lvl9pPr>
    </p:titleStyle>
    <p:bodyStyle>
      <a:lvl1pPr marL="342900" indent="-342900" algn="l" rtl="0" fontAlgn="base">
        <a:spcBef>
          <a:spcPct val="20000"/>
        </a:spcBef>
        <a:spcAft>
          <a:spcPct val="0"/>
        </a:spcAft>
        <a:buClr>
          <a:schemeClr val="bg2"/>
        </a:buClr>
        <a:buSzPct val="65000"/>
        <a:buFont typeface="Wingdings" pitchFamily="2" charset="2"/>
        <a:buChar char="­"/>
        <a:defRPr kumimoji="1" sz="3200">
          <a:solidFill>
            <a:schemeClr val="tx1"/>
          </a:solidFill>
          <a:latin typeface="+mn-lt"/>
          <a:ea typeface="+mn-ea"/>
          <a:cs typeface="+mn-cs"/>
        </a:defRPr>
      </a:lvl1pPr>
      <a:lvl2pPr marL="742950" indent="-285750" algn="l" rtl="0" fontAlgn="base">
        <a:spcBef>
          <a:spcPct val="20000"/>
        </a:spcBef>
        <a:spcAft>
          <a:spcPct val="0"/>
        </a:spcAft>
        <a:buClr>
          <a:schemeClr val="bg2"/>
        </a:buClr>
        <a:buChar char="–"/>
        <a:defRPr kumimoji="1" sz="2800">
          <a:solidFill>
            <a:schemeClr val="tx1"/>
          </a:solidFill>
          <a:latin typeface="+mn-lt"/>
          <a:ea typeface="+mn-ea"/>
        </a:defRPr>
      </a:lvl2pPr>
      <a:lvl3pPr marL="1143000" indent="-228600" algn="l" rtl="0" fontAlgn="base">
        <a:spcBef>
          <a:spcPct val="20000"/>
        </a:spcBef>
        <a:spcAft>
          <a:spcPct val="0"/>
        </a:spcAft>
        <a:buClr>
          <a:schemeClr val="bg2"/>
        </a:buClr>
        <a:buSzPct val="65000"/>
        <a:buFont typeface="Wingdings" pitchFamily="2" charset="2"/>
        <a:buChar char="­"/>
        <a:defRPr kumimoji="1" sz="2400">
          <a:solidFill>
            <a:schemeClr val="tx1"/>
          </a:solidFill>
          <a:latin typeface="+mn-lt"/>
          <a:ea typeface="+mn-ea"/>
        </a:defRPr>
      </a:lvl3pPr>
      <a:lvl4pPr marL="1600200" indent="-228600" algn="l" rtl="0" fontAlgn="base">
        <a:spcBef>
          <a:spcPct val="20000"/>
        </a:spcBef>
        <a:spcAft>
          <a:spcPct val="0"/>
        </a:spcAft>
        <a:buClr>
          <a:schemeClr val="bg2"/>
        </a:buClr>
        <a:buChar char="–"/>
        <a:defRPr kumimoji="1" sz="2000">
          <a:solidFill>
            <a:schemeClr val="tx1"/>
          </a:solidFill>
          <a:latin typeface="+mn-lt"/>
          <a:ea typeface="+mn-ea"/>
        </a:defRPr>
      </a:lvl4pPr>
      <a:lvl5pPr marL="2057400" indent="-228600" algn="l" rtl="0" fontAlgn="base">
        <a:spcBef>
          <a:spcPct val="20000"/>
        </a:spcBef>
        <a:spcAft>
          <a:spcPct val="0"/>
        </a:spcAft>
        <a:buClr>
          <a:schemeClr val="bg2"/>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bg2"/>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bg2"/>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bg2"/>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bg2"/>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wz02.avi"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13.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PHOTOMOVIE.avi"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16.xml.rels><?xml version="1.0" encoding="UTF-8" standalone="yes"?>
<Relationships xmlns="http://schemas.openxmlformats.org/package/2006/relationships"><Relationship Id="rId3" Type="http://schemas.openxmlformats.org/officeDocument/2006/relationships/hyperlink" Target="Cornpop.avi"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17.xml.rels><?xml version="1.0" encoding="UTF-8" standalone="yes"?>
<Relationships xmlns="http://schemas.openxmlformats.org/package/2006/relationships"><Relationship Id="rId3" Type="http://schemas.openxmlformats.org/officeDocument/2006/relationships/hyperlink" Target="matrix.avi"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18.xml.rels><?xml version="1.0" encoding="UTF-8" standalone="yes"?>
<Relationships xmlns="http://schemas.openxmlformats.org/package/2006/relationships"><Relationship Id="rId3" Type="http://schemas.openxmlformats.org/officeDocument/2006/relationships/hyperlink" Target="moderntime.avi" TargetMode="External"/><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19.xml.rels><?xml version="1.0" encoding="UTF-8" standalone="yes"?>
<Relationships xmlns="http://schemas.openxmlformats.org/package/2006/relationships"><Relationship Id="rId3" Type="http://schemas.openxmlformats.org/officeDocument/2006/relationships/hyperlink" Target="grassgrow.avi"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wmf"/><Relationship Id="rId5" Type="http://schemas.openxmlformats.org/officeDocument/2006/relationships/image" Target="../media/image19.jpeg"/><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44.xml.rels><?xml version="1.0" encoding="UTF-8" standalone="yes"?>
<Relationships xmlns="http://schemas.openxmlformats.org/package/2006/relationships"><Relationship Id="rId3" Type="http://schemas.openxmlformats.org/officeDocument/2006/relationships/hyperlink" Target="catdog2.avi"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hyperlink" Target="http://www.yorku.ca/eye/m-lill2.htm" TargetMode="Externa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question2.swf"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question1.swf"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question3.swf"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3" Type="http://schemas.openxmlformats.org/officeDocument/2006/relationships/hyperlink" Target="question5.swf"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hyperlink" Target="question4.swf"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89.xml.rels><?xml version="1.0" encoding="UTF-8" standalone="yes"?>
<Relationships xmlns="http://schemas.openxmlformats.org/package/2006/relationships"><Relationship Id="rId3" Type="http://schemas.openxmlformats.org/officeDocument/2006/relationships/hyperlink" Target="mona.mpa"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8" Type="http://schemas.openxmlformats.org/officeDocument/2006/relationships/hyperlink" Target="opticner.htm" TargetMode="External"/><Relationship Id="rId13" Type="http://schemas.openxmlformats.org/officeDocument/2006/relationships/hyperlink" Target="horizont.htm" TargetMode="External"/><Relationship Id="rId3" Type="http://schemas.openxmlformats.org/officeDocument/2006/relationships/image" Target="../media/image7.png"/><Relationship Id="rId7" Type="http://schemas.openxmlformats.org/officeDocument/2006/relationships/hyperlink" Target="amacrin.htm" TargetMode="External"/><Relationship Id="rId12" Type="http://schemas.openxmlformats.org/officeDocument/2006/relationships/hyperlink" Target="midget.ht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toc.htm" TargetMode="External"/><Relationship Id="rId11" Type="http://schemas.openxmlformats.org/officeDocument/2006/relationships/hyperlink" Target="gapjunct.htm" TargetMode="External"/><Relationship Id="rId5" Type="http://schemas.openxmlformats.org/officeDocument/2006/relationships/hyperlink" Target="realreti.htm" TargetMode="External"/><Relationship Id="rId15" Type="http://schemas.openxmlformats.org/officeDocument/2006/relationships/hyperlink" Target="receptor.htm" TargetMode="External"/><Relationship Id="rId10" Type="http://schemas.openxmlformats.org/officeDocument/2006/relationships/hyperlink" Target="bistrat.htm" TargetMode="External"/><Relationship Id="rId4" Type="http://schemas.openxmlformats.org/officeDocument/2006/relationships/hyperlink" Target="eye1.htm" TargetMode="External"/><Relationship Id="rId9" Type="http://schemas.openxmlformats.org/officeDocument/2006/relationships/hyperlink" Target="ganglio.htm" TargetMode="External"/><Relationship Id="rId14" Type="http://schemas.openxmlformats.org/officeDocument/2006/relationships/hyperlink" Target="bipolar.htm"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question9.swf"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Rot="1" noChangeArrowheads="1"/>
          </p:cNvSpPr>
          <p:nvPr>
            <p:ph type="title" idx="4294967295"/>
          </p:nvPr>
        </p:nvSpPr>
        <p:spPr>
          <a:xfrm>
            <a:off x="839823" y="1426114"/>
            <a:ext cx="7651750" cy="830997"/>
          </a:xfrm>
        </p:spPr>
        <p:txBody>
          <a:bodyPr/>
          <a:lstStyle/>
          <a:p>
            <a:pPr eaLnBrk="1" hangingPunct="1"/>
            <a:r>
              <a:rPr lang="zh-CN" sz="4800" b="1" dirty="0" smtClean="0">
                <a:solidFill>
                  <a:schemeClr val="tx1"/>
                </a:solidFill>
                <a:latin typeface="宋体" pitchFamily="2" charset="-122"/>
              </a:rPr>
              <a:t>第二章</a:t>
            </a:r>
            <a:r>
              <a:rPr lang="en-US" altLang="zh-CN" sz="4800" b="1" dirty="0" smtClean="0">
                <a:solidFill>
                  <a:schemeClr val="tx1"/>
                </a:solidFill>
                <a:latin typeface="宋体" pitchFamily="2" charset="-122"/>
              </a:rPr>
              <a:t> </a:t>
            </a:r>
            <a:r>
              <a:rPr lang="zh-CN" sz="4800" b="1" dirty="0" smtClean="0">
                <a:solidFill>
                  <a:schemeClr val="tx1"/>
                </a:solidFill>
                <a:latin typeface="宋体" pitchFamily="2" charset="-122"/>
              </a:rPr>
              <a:t>图像的</a:t>
            </a:r>
            <a:r>
              <a:rPr lang="zh-CN" altLang="en-US" sz="4800" b="1" dirty="0" smtClean="0">
                <a:solidFill>
                  <a:schemeClr val="tx1"/>
                </a:solidFill>
                <a:latin typeface="宋体" pitchFamily="2" charset="-122"/>
              </a:rPr>
              <a:t>数字化</a:t>
            </a:r>
            <a:endParaRPr lang="zh-CN" sz="4800" b="1" dirty="0" smtClean="0">
              <a:solidFill>
                <a:schemeClr val="tx1"/>
              </a:solidFill>
              <a:latin typeface="宋体" pitchFamily="2" charset="-122"/>
            </a:endParaRPr>
          </a:p>
        </p:txBody>
      </p:sp>
      <p:sp>
        <p:nvSpPr>
          <p:cNvPr id="8195" name="副标题 2"/>
          <p:cNvSpPr txBox="1">
            <a:spLocks noChangeArrowheads="1"/>
          </p:cNvSpPr>
          <p:nvPr/>
        </p:nvSpPr>
        <p:spPr bwMode="auto">
          <a:xfrm>
            <a:off x="1465298" y="4234498"/>
            <a:ext cx="6400800" cy="1752600"/>
          </a:xfrm>
          <a:prstGeom prst="rect">
            <a:avLst/>
          </a:prstGeom>
          <a:noFill/>
          <a:ln w="9525">
            <a:noFill/>
            <a:miter lim="800000"/>
            <a:headEnd/>
            <a:tailEnd/>
          </a:ln>
        </p:spPr>
        <p:txBody>
          <a:bodyPr/>
          <a:lstStyle/>
          <a:p>
            <a:pPr marL="342900" indent="-342900" algn="ctr">
              <a:lnSpc>
                <a:spcPct val="80000"/>
              </a:lnSpc>
              <a:spcBef>
                <a:spcPct val="20000"/>
              </a:spcBef>
              <a:buFont typeface="Arial" charset="0"/>
              <a:buNone/>
            </a:pPr>
            <a:r>
              <a:rPr lang="zh-CN" altLang="en-US" b="1" dirty="0">
                <a:latin typeface="Times New Roman" panose="02020603050405020304" pitchFamily="18" charset="0"/>
                <a:ea typeface="+mn-ea"/>
                <a:cs typeface="Times New Roman" panose="02020603050405020304" pitchFamily="18" charset="0"/>
              </a:rPr>
              <a:t>童立靖</a:t>
            </a:r>
            <a:endParaRPr lang="en-US" b="1" dirty="0">
              <a:latin typeface="Times New Roman" panose="02020603050405020304" pitchFamily="18" charset="0"/>
              <a:ea typeface="+mn-ea"/>
              <a:cs typeface="Times New Roman" panose="02020603050405020304" pitchFamily="18" charset="0"/>
            </a:endParaRPr>
          </a:p>
          <a:p>
            <a:pPr algn="ctr" eaLnBrk="1" fontAlgn="auto" hangingPunct="1">
              <a:spcAft>
                <a:spcPts val="0"/>
              </a:spcAft>
              <a:buFont typeface="Arial" pitchFamily="34" charset="0"/>
              <a:buNone/>
              <a:defRPr/>
            </a:pPr>
            <a:r>
              <a:rPr lang="zh-CN" altLang="en-US" b="1" dirty="0" smtClean="0">
                <a:latin typeface="Times New Roman" panose="02020603050405020304" pitchFamily="18" charset="0"/>
                <a:ea typeface="+mn-ea"/>
                <a:cs typeface="Times New Roman" panose="02020603050405020304" pitchFamily="18" charset="0"/>
              </a:rPr>
              <a:t>北方</a:t>
            </a:r>
            <a:r>
              <a:rPr lang="zh-CN" altLang="en-US" b="1" dirty="0">
                <a:latin typeface="Times New Roman" panose="02020603050405020304" pitchFamily="18" charset="0"/>
                <a:ea typeface="+mn-ea"/>
                <a:cs typeface="Times New Roman" panose="02020603050405020304" pitchFamily="18" charset="0"/>
              </a:rPr>
              <a:t>工业大学计算机学院</a:t>
            </a:r>
            <a:endParaRPr lang="en-US" altLang="zh-CN" b="1" dirty="0">
              <a:latin typeface="Times New Roman" panose="02020603050405020304" pitchFamily="18" charset="0"/>
              <a:ea typeface="+mn-ea"/>
              <a:cs typeface="Times New Roman" panose="02020603050405020304" pitchFamily="18" charset="0"/>
            </a:endParaRPr>
          </a:p>
          <a:p>
            <a:pPr marL="342900" indent="-342900" algn="ctr">
              <a:lnSpc>
                <a:spcPct val="80000"/>
              </a:lnSpc>
              <a:spcBef>
                <a:spcPct val="20000"/>
              </a:spcBef>
              <a:buFont typeface="Arial" charset="0"/>
              <a:buNone/>
            </a:pPr>
            <a:r>
              <a:rPr lang="en-US" altLang="zh-CN" dirty="0" smtClean="0">
                <a:latin typeface="Times New Roman" panose="02020603050405020304" pitchFamily="18" charset="0"/>
                <a:ea typeface="+mn-ea"/>
                <a:cs typeface="Times New Roman" panose="02020603050405020304" pitchFamily="18" charset="0"/>
              </a:rPr>
              <a:t>tong_lijing@163.com</a:t>
            </a:r>
            <a:endParaRPr lang="zh-CN" altLang="en-US" dirty="0">
              <a:latin typeface="Times New Roman" panose="02020603050405020304" pitchFamily="18" charset="0"/>
              <a:ea typeface="+mn-ea"/>
              <a:cs typeface="Times New Roman" panose="02020603050405020304" pitchFamily="18" charset="0"/>
            </a:endParaRPr>
          </a:p>
          <a:p>
            <a:pPr marL="342900" indent="-342900" algn="ctr">
              <a:lnSpc>
                <a:spcPct val="80000"/>
              </a:lnSpc>
              <a:spcBef>
                <a:spcPct val="20000"/>
              </a:spcBef>
              <a:buFont typeface="Arial" charset="0"/>
              <a:buNone/>
            </a:pPr>
            <a:endParaRPr lang="zh-CN" altLang="en-US" sz="2700" dirty="0">
              <a:latin typeface="Calibri" pitchFamily="34" charset="0"/>
            </a:endParaRPr>
          </a:p>
        </p:txBody>
      </p:sp>
    </p:spTree>
    <p:extLst>
      <p:ext uri="{BB962C8B-B14F-4D97-AF65-F5344CB8AC3E}">
        <p14:creationId xmlns:p14="http://schemas.microsoft.com/office/powerpoint/2010/main" val="3953435240"/>
      </p:ext>
    </p:extLst>
  </p:cSld>
  <p:clrMapOvr>
    <a:masterClrMapping/>
  </p:clrMapOvr>
  <p:transition>
    <p:check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7426" name="Rectangle 2"/>
          <p:cNvSpPr>
            <a:spLocks noChangeArrowheads="1"/>
          </p:cNvSpPr>
          <p:nvPr/>
        </p:nvSpPr>
        <p:spPr bwMode="auto">
          <a:xfrm>
            <a:off x="261938" y="4594225"/>
            <a:ext cx="8475662" cy="2225675"/>
          </a:xfrm>
          <a:prstGeom prst="rect">
            <a:avLst/>
          </a:prstGeom>
          <a:noFill/>
          <a:ln w="25400">
            <a:noFill/>
            <a:miter lim="800000"/>
            <a:headEnd/>
            <a:tailEnd type="none" w="sm" len="lg"/>
          </a:ln>
          <a:effectLst/>
        </p:spPr>
        <p:txBody>
          <a:bodyPr>
            <a:spAutoFit/>
          </a:bodyPr>
          <a:lstStyle/>
          <a:p>
            <a:pPr algn="just"/>
            <a:r>
              <a:rPr lang="en-US" altLang="zh-CN" sz="2000" dirty="0">
                <a:solidFill>
                  <a:srgbClr val="080808"/>
                </a:solidFill>
                <a:ea typeface="宋体" pitchFamily="2" charset="-122"/>
              </a:rPr>
              <a:t>This animated cartoon illustrates how light (white dot) enters the retina on the side containing the optic nerves and travels through all of the retinal layers before finally being absorbed by the </a:t>
            </a:r>
            <a:r>
              <a:rPr lang="en-US" altLang="zh-CN" sz="2000" dirty="0" err="1">
                <a:solidFill>
                  <a:srgbClr val="080808"/>
                </a:solidFill>
                <a:ea typeface="宋体" pitchFamily="2" charset="-122"/>
              </a:rPr>
              <a:t>photopigments</a:t>
            </a:r>
            <a:r>
              <a:rPr lang="en-US" altLang="zh-CN" sz="2000" dirty="0">
                <a:solidFill>
                  <a:srgbClr val="080808"/>
                </a:solidFill>
                <a:ea typeface="宋体" pitchFamily="2" charset="-122"/>
              </a:rPr>
              <a:t> in the outer segments of the receptors. A neural signal (yellow dot) is generated in the receptors which then travels through the neurons of the various retinal layers and finally travels out through the optic nerve up to the lateral </a:t>
            </a:r>
            <a:r>
              <a:rPr lang="en-US" altLang="zh-CN" sz="2000" dirty="0" err="1">
                <a:solidFill>
                  <a:srgbClr val="080808"/>
                </a:solidFill>
                <a:ea typeface="宋体" pitchFamily="2" charset="-122"/>
              </a:rPr>
              <a:t>geniculate</a:t>
            </a:r>
            <a:r>
              <a:rPr lang="en-US" altLang="zh-CN" sz="2000" dirty="0">
                <a:solidFill>
                  <a:srgbClr val="080808"/>
                </a:solidFill>
                <a:ea typeface="宋体" pitchFamily="2" charset="-122"/>
              </a:rPr>
              <a:t> nucleus. </a:t>
            </a:r>
          </a:p>
          <a:p>
            <a:pPr eaLnBrk="0" hangingPunct="0"/>
            <a:endParaRPr lang="en-US" altLang="zh-CN" sz="2000" dirty="0">
              <a:solidFill>
                <a:srgbClr val="080808"/>
              </a:solidFill>
              <a:ea typeface="宋体" pitchFamily="2" charset="-122"/>
            </a:endParaRPr>
          </a:p>
        </p:txBody>
      </p:sp>
      <p:pic>
        <p:nvPicPr>
          <p:cNvPr id="487427" name="Picture 3" descr="aniret"/>
          <p:cNvPicPr>
            <a:picLocks noChangeAspect="1" noChangeArrowheads="1" noCrop="1"/>
          </p:cNvPicPr>
          <p:nvPr/>
        </p:nvPicPr>
        <p:blipFill>
          <a:blip r:embed="rId3"/>
          <a:srcRect/>
          <a:stretch>
            <a:fillRect/>
          </a:stretch>
        </p:blipFill>
        <p:spPr bwMode="auto">
          <a:xfrm>
            <a:off x="1543050" y="530225"/>
            <a:ext cx="6057900" cy="4160838"/>
          </a:xfrm>
          <a:prstGeom prst="rect">
            <a:avLst/>
          </a:prstGeom>
          <a:noFill/>
        </p:spPr>
      </p:pic>
      <p:sp>
        <p:nvSpPr>
          <p:cNvPr id="487428" name="Rectangle 4"/>
          <p:cNvSpPr>
            <a:spLocks noChangeArrowheads="1"/>
          </p:cNvSpPr>
          <p:nvPr/>
        </p:nvSpPr>
        <p:spPr bwMode="auto">
          <a:xfrm>
            <a:off x="171451" y="363538"/>
            <a:ext cx="8820150" cy="830997"/>
          </a:xfrm>
          <a:prstGeom prst="rect">
            <a:avLst/>
          </a:prstGeom>
          <a:noFill/>
          <a:ln w="25400">
            <a:noFill/>
            <a:miter lim="800000"/>
            <a:headEnd/>
            <a:tailEnd type="none" w="sm" len="lg"/>
          </a:ln>
          <a:effectLst/>
        </p:spPr>
        <p:txBody>
          <a:bodyPr wrap="square">
            <a:spAutoFit/>
          </a:bodyPr>
          <a:lstStyle/>
          <a:p>
            <a:pPr algn="ctr"/>
            <a:r>
              <a:rPr lang="en-US" altLang="zh-CN" sz="2400" dirty="0">
                <a:effectLst>
                  <a:outerShdw blurRad="38100" dist="38100" dir="2700000" algn="tl">
                    <a:srgbClr val="C0C0C0"/>
                  </a:outerShdw>
                </a:effectLst>
                <a:ea typeface="宋体" pitchFamily="2" charset="-122"/>
              </a:rPr>
              <a:t>How light enters the retina and is transmitted out the optic nerve</a:t>
            </a:r>
          </a:p>
          <a:p>
            <a:pPr algn="ctr" eaLnBrk="0" hangingPunct="0"/>
            <a:endParaRPr lang="en-US" altLang="zh-CN" sz="2400" dirty="0">
              <a:ea typeface="宋体" pitchFamily="2" charset="-122"/>
            </a:endParaRPr>
          </a:p>
        </p:txBody>
      </p:sp>
    </p:spTree>
  </p:cSld>
  <p:clrMapOvr>
    <a:masterClrMapping/>
  </p:clrMapOvr>
  <p:transition>
    <p:random/>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68354" name="Picture 2" descr="16306"/>
          <p:cNvPicPr>
            <a:picLocks noChangeAspect="1" noChangeArrowheads="1"/>
          </p:cNvPicPr>
          <p:nvPr/>
        </p:nvPicPr>
        <p:blipFill>
          <a:blip r:embed="rId3"/>
          <a:srcRect/>
          <a:stretch>
            <a:fillRect/>
          </a:stretch>
        </p:blipFill>
        <p:spPr bwMode="auto">
          <a:xfrm>
            <a:off x="3087688" y="412750"/>
            <a:ext cx="5662612" cy="6257925"/>
          </a:xfrm>
          <a:prstGeom prst="rect">
            <a:avLst/>
          </a:prstGeom>
          <a:noFill/>
        </p:spPr>
      </p:pic>
      <p:sp>
        <p:nvSpPr>
          <p:cNvPr id="868355" name="Rectangle 3"/>
          <p:cNvSpPr>
            <a:spLocks noChangeArrowheads="1"/>
          </p:cNvSpPr>
          <p:nvPr/>
        </p:nvSpPr>
        <p:spPr bwMode="auto">
          <a:xfrm>
            <a:off x="288436" y="1133109"/>
            <a:ext cx="2513013" cy="2062103"/>
          </a:xfrm>
          <a:prstGeom prst="rect">
            <a:avLst/>
          </a:prstGeom>
          <a:noFill/>
          <a:ln w="25400">
            <a:noFill/>
            <a:miter lim="800000"/>
            <a:headEnd/>
            <a:tailEnd type="none" w="sm" len="lg"/>
          </a:ln>
          <a:effectLst/>
        </p:spPr>
        <p:txBody>
          <a:bodyPr>
            <a:spAutoFit/>
          </a:bodyPr>
          <a:lstStyle/>
          <a:p>
            <a:r>
              <a:rPr lang="zh-CN" altLang="en-US" dirty="0">
                <a:latin typeface="+mn-ea"/>
                <a:ea typeface="+mn-ea"/>
              </a:rPr>
              <a:t>屋顶内还是屋顶外？</a:t>
            </a:r>
          </a:p>
          <a:p>
            <a:r>
              <a:rPr lang="zh-CN" altLang="en-US" dirty="0">
                <a:latin typeface="+mn-ea"/>
                <a:ea typeface="+mn-ea"/>
              </a:rPr>
              <a:t>顶面还是底面？</a:t>
            </a:r>
          </a:p>
        </p:txBody>
      </p:sp>
    </p:spTree>
  </p:cSld>
  <p:clrMapOvr>
    <a:masterClrMapping/>
  </p:clrMapOvr>
  <p:transition>
    <p:random/>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32866" name="Picture 2" descr="climb"/>
          <p:cNvPicPr>
            <a:picLocks noChangeAspect="1" noChangeArrowheads="1"/>
          </p:cNvPicPr>
          <p:nvPr/>
        </p:nvPicPr>
        <p:blipFill>
          <a:blip r:embed="rId3"/>
          <a:srcRect/>
          <a:stretch>
            <a:fillRect/>
          </a:stretch>
        </p:blipFill>
        <p:spPr bwMode="auto">
          <a:xfrm>
            <a:off x="509953" y="369171"/>
            <a:ext cx="8264769" cy="6242643"/>
          </a:xfrm>
          <a:prstGeom prst="rect">
            <a:avLst/>
          </a:prstGeom>
          <a:noFill/>
        </p:spPr>
      </p:pic>
    </p:spTree>
  </p:cSld>
  <p:clrMapOvr>
    <a:masterClrMapping/>
  </p:clrMapOvr>
  <p:transition>
    <p:random/>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72450" name="Picture 2" descr="wtrfall"/>
          <p:cNvPicPr>
            <a:picLocks noChangeAspect="1" noChangeArrowheads="1"/>
          </p:cNvPicPr>
          <p:nvPr/>
        </p:nvPicPr>
        <p:blipFill>
          <a:blip r:embed="rId3"/>
          <a:srcRect/>
          <a:stretch>
            <a:fillRect/>
          </a:stretch>
        </p:blipFill>
        <p:spPr bwMode="auto">
          <a:xfrm>
            <a:off x="620713" y="96838"/>
            <a:ext cx="8047037" cy="6632575"/>
          </a:xfrm>
          <a:prstGeom prst="rect">
            <a:avLst/>
          </a:prstGeom>
          <a:noFill/>
        </p:spPr>
      </p:pic>
    </p:spTree>
  </p:cSld>
  <p:clrMapOvr>
    <a:masterClrMapping/>
  </p:clrMapOvr>
  <p:transition>
    <p:random/>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07266" name="Picture 2" descr="donguri"/>
          <p:cNvPicPr>
            <a:picLocks noChangeAspect="1" noChangeArrowheads="1"/>
          </p:cNvPicPr>
          <p:nvPr/>
        </p:nvPicPr>
        <p:blipFill>
          <a:blip r:embed="rId3"/>
          <a:srcRect/>
          <a:stretch>
            <a:fillRect/>
          </a:stretch>
        </p:blipFill>
        <p:spPr bwMode="auto">
          <a:xfrm>
            <a:off x="909638" y="-1588"/>
            <a:ext cx="7634287" cy="6859588"/>
          </a:xfrm>
          <a:prstGeom prst="rect">
            <a:avLst/>
          </a:prstGeom>
          <a:noFill/>
        </p:spPr>
      </p:pic>
    </p:spTree>
  </p:cSld>
  <p:clrMapOvr>
    <a:masterClrMapping/>
  </p:clrMapOvr>
  <p:transition>
    <p:random/>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09314" name="Picture 2" descr="rotsnake"/>
          <p:cNvPicPr>
            <a:picLocks noChangeAspect="1" noChangeArrowheads="1"/>
          </p:cNvPicPr>
          <p:nvPr/>
        </p:nvPicPr>
        <p:blipFill>
          <a:blip r:embed="rId3"/>
          <a:srcRect/>
          <a:stretch>
            <a:fillRect/>
          </a:stretch>
        </p:blipFill>
        <p:spPr bwMode="auto">
          <a:xfrm>
            <a:off x="79375" y="30163"/>
            <a:ext cx="8969375" cy="6727825"/>
          </a:xfrm>
          <a:prstGeom prst="rect">
            <a:avLst/>
          </a:prstGeom>
          <a:noFill/>
        </p:spPr>
      </p:pic>
    </p:spTree>
  </p:cSld>
  <p:clrMapOvr>
    <a:masterClrMapping/>
  </p:clrMapOvr>
  <p:transition>
    <p:rand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F:\00北方工大\31图像处理日常\20111022错觉\未命名.gif"/>
          <p:cNvPicPr>
            <a:picLocks noChangeAspect="1" noChangeArrowheads="1" noCrop="1"/>
          </p:cNvPicPr>
          <p:nvPr/>
        </p:nvPicPr>
        <p:blipFill>
          <a:blip r:embed="rId2"/>
          <a:srcRect/>
          <a:stretch>
            <a:fillRect/>
          </a:stretch>
        </p:blipFill>
        <p:spPr bwMode="auto">
          <a:xfrm>
            <a:off x="0" y="1261872"/>
            <a:ext cx="9134856" cy="4059936"/>
          </a:xfrm>
          <a:prstGeom prst="rect">
            <a:avLst/>
          </a:prstGeom>
          <a:noFill/>
        </p:spPr>
      </p:pic>
    </p:spTree>
  </p:cSld>
  <p:clrMapOvr>
    <a:masterClrMapping/>
  </p:clrMapOvr>
  <p:transition>
    <p:rand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a:xfrm>
            <a:off x="1050763" y="1617175"/>
            <a:ext cx="7467600" cy="584775"/>
          </a:xfrm>
        </p:spPr>
        <p:txBody>
          <a:bodyPr/>
          <a:lstStyle/>
          <a:p>
            <a:pPr algn="l"/>
            <a:r>
              <a:rPr lang="en-US" altLang="zh-CN" sz="3200" dirty="0">
                <a:solidFill>
                  <a:schemeClr val="tx1"/>
                </a:solidFill>
                <a:latin typeface="Times New Roman" pitchFamily="18" charset="0"/>
                <a:ea typeface="+mn-ea"/>
                <a:cs typeface="Times New Roman" pitchFamily="18" charset="0"/>
              </a:rPr>
              <a:t>Key </a:t>
            </a:r>
            <a:r>
              <a:rPr lang="en-US" altLang="zh-CN" sz="3200" dirty="0" smtClean="0">
                <a:solidFill>
                  <a:schemeClr val="tx1"/>
                </a:solidFill>
                <a:latin typeface="Times New Roman" pitchFamily="18" charset="0"/>
                <a:ea typeface="+mn-ea"/>
                <a:cs typeface="Times New Roman" pitchFamily="18" charset="0"/>
              </a:rPr>
              <a:t>Points  </a:t>
            </a:r>
            <a:r>
              <a:rPr lang="zh-CN" altLang="en-US" sz="3200" dirty="0" smtClean="0">
                <a:solidFill>
                  <a:schemeClr val="tx1"/>
                </a:solidFill>
                <a:latin typeface="Times New Roman" pitchFamily="18" charset="0"/>
                <a:ea typeface="+mn-ea"/>
                <a:cs typeface="Times New Roman" pitchFamily="18" charset="0"/>
              </a:rPr>
              <a:t>要点</a:t>
            </a:r>
            <a:r>
              <a:rPr lang="zh-CN" altLang="en-US" sz="3200" dirty="0">
                <a:solidFill>
                  <a:schemeClr val="tx1"/>
                </a:solidFill>
                <a:latin typeface="Times New Roman" pitchFamily="18" charset="0"/>
                <a:ea typeface="+mn-ea"/>
                <a:cs typeface="Times New Roman" pitchFamily="18" charset="0"/>
              </a:rPr>
              <a:t>：</a:t>
            </a:r>
          </a:p>
        </p:txBody>
      </p:sp>
      <p:sp>
        <p:nvSpPr>
          <p:cNvPr id="713731" name="Rectangle 3"/>
          <p:cNvSpPr>
            <a:spLocks noGrp="1" noChangeArrowheads="1"/>
          </p:cNvSpPr>
          <p:nvPr>
            <p:ph type="body" idx="1"/>
          </p:nvPr>
        </p:nvSpPr>
        <p:spPr>
          <a:xfrm>
            <a:off x="1034138" y="2381250"/>
            <a:ext cx="4027719" cy="4114800"/>
          </a:xfrm>
        </p:spPr>
        <p:txBody>
          <a:bodyPr/>
          <a:lstStyle/>
          <a:p>
            <a:pPr>
              <a:buClr>
                <a:schemeClr val="tx1"/>
              </a:buClr>
            </a:pPr>
            <a:r>
              <a:rPr lang="en-US" altLang="zh-CN" dirty="0">
                <a:latin typeface="Times New Roman" pitchFamily="18" charset="0"/>
                <a:cs typeface="Times New Roman" pitchFamily="18" charset="0"/>
              </a:rPr>
              <a:t>Human vision</a:t>
            </a:r>
          </a:p>
          <a:p>
            <a:pPr>
              <a:buClr>
                <a:schemeClr val="tx1"/>
              </a:buClr>
              <a:buNone/>
            </a:pPr>
            <a:r>
              <a:rPr lang="en-US" altLang="zh-CN" b="1" dirty="0" smtClean="0">
                <a:latin typeface="Times New Roman" pitchFamily="18" charset="0"/>
                <a:cs typeface="Times New Roman" pitchFamily="18" charset="0"/>
              </a:rPr>
              <a:t>   </a:t>
            </a:r>
            <a:r>
              <a:rPr lang="zh-CN" altLang="en-US" dirty="0" smtClean="0">
                <a:latin typeface="Times New Roman" pitchFamily="18" charset="0"/>
                <a:cs typeface="Times New Roman" pitchFamily="18" charset="0"/>
              </a:rPr>
              <a:t>人</a:t>
            </a:r>
            <a:r>
              <a:rPr lang="zh-CN" altLang="en-US" dirty="0">
                <a:latin typeface="Times New Roman" pitchFamily="18" charset="0"/>
                <a:cs typeface="Times New Roman" pitchFamily="18" charset="0"/>
              </a:rPr>
              <a:t>眼视觉</a:t>
            </a:r>
          </a:p>
          <a:p>
            <a:pPr>
              <a:buClr>
                <a:schemeClr val="tx1"/>
              </a:buClr>
            </a:pPr>
            <a:r>
              <a:rPr lang="en-US" altLang="zh-CN" dirty="0" err="1">
                <a:latin typeface="Times New Roman" pitchFamily="18" charset="0"/>
                <a:cs typeface="Times New Roman" pitchFamily="18" charset="0"/>
              </a:rPr>
              <a:t>Anormal</a:t>
            </a:r>
            <a:r>
              <a:rPr lang="en-US" altLang="zh-CN" dirty="0">
                <a:latin typeface="Times New Roman" pitchFamily="18" charset="0"/>
                <a:cs typeface="Times New Roman" pitchFamily="18" charset="0"/>
              </a:rPr>
              <a:t> vision</a:t>
            </a:r>
          </a:p>
          <a:p>
            <a:pPr>
              <a:buClr>
                <a:schemeClr val="tx1"/>
              </a:buClr>
              <a:buNone/>
            </a:pP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人眼非正常视觉</a:t>
            </a:r>
          </a:p>
          <a:p>
            <a:pPr>
              <a:buClr>
                <a:schemeClr val="tx1"/>
              </a:buClr>
            </a:pPr>
            <a:r>
              <a:rPr lang="en-US" altLang="zh-CN" dirty="0">
                <a:latin typeface="Times New Roman" pitchFamily="18" charset="0"/>
                <a:cs typeface="Times New Roman" pitchFamily="18" charset="0"/>
              </a:rPr>
              <a:t>Vision illusion</a:t>
            </a:r>
          </a:p>
          <a:p>
            <a:pPr>
              <a:buClr>
                <a:schemeClr val="tx1"/>
              </a:buClr>
              <a:buNone/>
            </a:pP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人眼错觉</a:t>
            </a:r>
          </a:p>
        </p:txBody>
      </p:sp>
      <p:sp>
        <p:nvSpPr>
          <p:cNvPr id="713732" name="Rectangle 4"/>
          <p:cNvSpPr>
            <a:spLocks noChangeArrowheads="1"/>
          </p:cNvSpPr>
          <p:nvPr/>
        </p:nvSpPr>
        <p:spPr bwMode="auto">
          <a:xfrm>
            <a:off x="842050" y="131363"/>
            <a:ext cx="7467600" cy="1446550"/>
          </a:xfrm>
          <a:prstGeom prst="rect">
            <a:avLst/>
          </a:prstGeom>
          <a:noFill/>
          <a:ln w="9525">
            <a:noFill/>
            <a:miter lim="800000"/>
            <a:headEnd/>
            <a:tailEnd/>
          </a:ln>
          <a:effectLst/>
        </p:spPr>
        <p:txBody>
          <a:bodyPr anchor="b">
            <a:spAutoFit/>
          </a:bodyPr>
          <a:lstStyle/>
          <a:p>
            <a:pPr algn="ctr"/>
            <a:r>
              <a:rPr lang="en-US" altLang="zh-CN" sz="4400" dirty="0">
                <a:latin typeface="Times New Roman" pitchFamily="18" charset="0"/>
                <a:ea typeface="+mn-ea"/>
                <a:cs typeface="Times New Roman" pitchFamily="18" charset="0"/>
              </a:rPr>
              <a:t>Elements of Visual Perception</a:t>
            </a:r>
          </a:p>
          <a:p>
            <a:pPr algn="ctr"/>
            <a:r>
              <a:rPr lang="zh-CN" altLang="en-US" sz="4400" b="1" dirty="0">
                <a:latin typeface="Times New Roman" pitchFamily="18" charset="0"/>
                <a:ea typeface="+mn-ea"/>
                <a:cs typeface="Times New Roman" pitchFamily="18" charset="0"/>
              </a:rPr>
              <a:t>人眼视觉特性</a:t>
            </a:r>
          </a:p>
        </p:txBody>
      </p:sp>
      <p:pic>
        <p:nvPicPr>
          <p:cNvPr id="713733" name="Picture 5" descr="016"/>
          <p:cNvPicPr>
            <a:picLocks noChangeAspect="1" noChangeArrowheads="1" noCrop="1"/>
          </p:cNvPicPr>
          <p:nvPr/>
        </p:nvPicPr>
        <p:blipFill>
          <a:blip r:embed="rId2"/>
          <a:srcRect/>
          <a:stretch>
            <a:fillRect/>
          </a:stretch>
        </p:blipFill>
        <p:spPr bwMode="auto">
          <a:xfrm>
            <a:off x="5622508" y="1807275"/>
            <a:ext cx="1085850" cy="1085850"/>
          </a:xfrm>
          <a:prstGeom prst="rect">
            <a:avLst/>
          </a:prstGeom>
          <a:noFill/>
        </p:spPr>
      </p:pic>
      <p:pic>
        <p:nvPicPr>
          <p:cNvPr id="713734" name="Picture 6" descr="016"/>
          <p:cNvPicPr>
            <a:picLocks noChangeAspect="1" noChangeArrowheads="1" noCrop="1"/>
          </p:cNvPicPr>
          <p:nvPr/>
        </p:nvPicPr>
        <p:blipFill>
          <a:blip r:embed="rId2"/>
          <a:srcRect/>
          <a:stretch>
            <a:fillRect/>
          </a:stretch>
        </p:blipFill>
        <p:spPr bwMode="auto">
          <a:xfrm>
            <a:off x="6814865" y="1816338"/>
            <a:ext cx="1085850" cy="1085850"/>
          </a:xfrm>
          <a:prstGeom prst="rect">
            <a:avLst/>
          </a:prstGeom>
          <a:noFill/>
        </p:spPr>
      </p:pic>
      <p:sp>
        <p:nvSpPr>
          <p:cNvPr id="7" name="Rectangle 3"/>
          <p:cNvSpPr txBox="1">
            <a:spLocks noChangeArrowheads="1"/>
          </p:cNvSpPr>
          <p:nvPr/>
        </p:nvSpPr>
        <p:spPr bwMode="auto">
          <a:xfrm>
            <a:off x="4615538" y="3494314"/>
            <a:ext cx="4512133" cy="2971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Char char="­"/>
              <a:tabLst/>
              <a:defRPr/>
            </a:pPr>
            <a:r>
              <a:rPr lang="en-US" altLang="zh-CN" kern="0" dirty="0" smtClean="0">
                <a:solidFill>
                  <a:srgbClr val="0000FF"/>
                </a:solidFill>
                <a:latin typeface="Times New Roman" pitchFamily="18" charset="0"/>
                <a:ea typeface="+mn-ea"/>
                <a:cs typeface="Times New Roman" pitchFamily="18" charset="0"/>
              </a:rPr>
              <a:t>V</a:t>
            </a:r>
            <a:r>
              <a:rPr kumimoji="1" lang="en-US" altLang="zh-CN" sz="3200" b="0" i="0" u="none" strike="noStrike" kern="0" cap="none" spc="0" normalizeH="0" baseline="0" noProof="0" dirty="0" err="1" smtClean="0">
                <a:ln>
                  <a:noFill/>
                </a:ln>
                <a:solidFill>
                  <a:srgbClr val="0000FF"/>
                </a:solidFill>
                <a:effectLst/>
                <a:uLnTx/>
                <a:uFillTx/>
                <a:latin typeface="Times New Roman" pitchFamily="18" charset="0"/>
                <a:ea typeface="+mn-ea"/>
                <a:cs typeface="Times New Roman" pitchFamily="18" charset="0"/>
              </a:rPr>
              <a:t>ision</a:t>
            </a:r>
            <a:r>
              <a:rPr kumimoji="1" lang="en-US" altLang="zh-CN" sz="3200" b="0" i="0" u="none" strike="noStrike" kern="0" cap="none" spc="0" normalizeH="0" baseline="0" noProof="0" dirty="0" smtClean="0">
                <a:ln>
                  <a:noFill/>
                </a:ln>
                <a:solidFill>
                  <a:srgbClr val="0000FF"/>
                </a:solidFill>
                <a:effectLst/>
                <a:uLnTx/>
                <a:uFillTx/>
                <a:latin typeface="Times New Roman" pitchFamily="18" charset="0"/>
                <a:ea typeface="+mn-ea"/>
                <a:cs typeface="Times New Roman" pitchFamily="18" charset="0"/>
              </a:rPr>
              <a:t> in</a:t>
            </a:r>
            <a:r>
              <a:rPr kumimoji="1" lang="en-US" altLang="zh-CN" sz="3200" b="0" i="0" u="none" strike="noStrike" kern="0" cap="none" spc="0" normalizeH="0" noProof="0" dirty="0" smtClean="0">
                <a:ln>
                  <a:noFill/>
                </a:ln>
                <a:solidFill>
                  <a:srgbClr val="0000FF"/>
                </a:solidFill>
                <a:effectLst/>
                <a:uLnTx/>
                <a:uFillTx/>
                <a:latin typeface="Times New Roman" pitchFamily="18" charset="0"/>
                <a:ea typeface="+mn-ea"/>
                <a:cs typeface="Times New Roman" pitchFamily="18" charset="0"/>
              </a:rPr>
              <a:t> a higher level</a:t>
            </a:r>
            <a:endParaRPr kumimoji="1" lang="en-US" altLang="zh-CN" sz="3200" b="0" i="0" u="none" strike="noStrike" kern="0" cap="none" spc="0" normalizeH="0" baseline="0" noProof="0" dirty="0" smtClean="0">
              <a:ln>
                <a:noFill/>
              </a:ln>
              <a:solidFill>
                <a:srgbClr val="0000FF"/>
              </a:solidFill>
              <a:effectLst/>
              <a:uLnTx/>
              <a:uFillTx/>
              <a:latin typeface="Times New Roman" pitchFamily="18" charset="0"/>
              <a:ea typeface="+mn-ea"/>
              <a:cs typeface="Times New Roman"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None/>
              <a:tabLst/>
              <a:defRPr/>
            </a:pPr>
            <a:r>
              <a:rPr kumimoji="1" lang="en-US" altLang="zh-CN" sz="3200" b="0" i="0" u="none" strike="noStrike" kern="0" cap="none" spc="0" normalizeH="0" baseline="0" noProof="0" dirty="0" smtClean="0">
                <a:ln>
                  <a:noFill/>
                </a:ln>
                <a:solidFill>
                  <a:srgbClr val="0000FF"/>
                </a:solidFill>
                <a:effectLst/>
                <a:uLnTx/>
                <a:uFillTx/>
                <a:latin typeface="Times New Roman" pitchFamily="18" charset="0"/>
                <a:ea typeface="+mn-ea"/>
                <a:cs typeface="Times New Roman" pitchFamily="18" charset="0"/>
              </a:rPr>
              <a:t>    </a:t>
            </a:r>
            <a:r>
              <a:rPr kumimoji="1" lang="zh-CN" altLang="en-US" sz="3200" b="1" i="0" u="none" strike="noStrike" kern="0" cap="none" spc="0" normalizeH="0" baseline="0" noProof="0" dirty="0" smtClean="0">
                <a:ln>
                  <a:noFill/>
                </a:ln>
                <a:solidFill>
                  <a:srgbClr val="0000FF"/>
                </a:solidFill>
                <a:effectLst/>
                <a:uLnTx/>
                <a:uFillTx/>
                <a:latin typeface="Times New Roman" pitchFamily="18" charset="0"/>
                <a:ea typeface="+mn-ea"/>
                <a:cs typeface="Times New Roman" pitchFamily="18" charset="0"/>
              </a:rPr>
              <a:t>更高层次的视觉</a:t>
            </a:r>
          </a:p>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Char char="­"/>
              <a:tabLst/>
              <a:defRPr/>
            </a:pPr>
            <a:r>
              <a:rPr kumimoji="1" lang="en-US" altLang="zh-CN" sz="32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Video &amp; Vision</a:t>
            </a:r>
          </a:p>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None/>
              <a:tabLst/>
              <a:defRPr/>
            </a:pPr>
            <a:r>
              <a:rPr kumimoji="1" lang="en-US" altLang="zh-CN" sz="32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lang="zh-CN" altLang="en-US" kern="0" dirty="0" smtClean="0">
                <a:latin typeface="Times New Roman" pitchFamily="18" charset="0"/>
                <a:ea typeface="+mn-ea"/>
                <a:cs typeface="Times New Roman" pitchFamily="18" charset="0"/>
              </a:rPr>
              <a:t>视频与视觉特性</a:t>
            </a:r>
            <a:endParaRPr kumimoji="1" lang="zh-CN" altLang="en-US" sz="3200" b="0" i="0" u="none" strike="noStrike" kern="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4498" name="Text Box 2"/>
          <p:cNvSpPr txBox="1">
            <a:spLocks noChangeArrowheads="1"/>
          </p:cNvSpPr>
          <p:nvPr/>
        </p:nvSpPr>
        <p:spPr bwMode="auto">
          <a:xfrm>
            <a:off x="761320" y="415601"/>
            <a:ext cx="7399337" cy="5262979"/>
          </a:xfrm>
          <a:prstGeom prst="rect">
            <a:avLst/>
          </a:prstGeom>
          <a:noFill/>
          <a:ln w="25400">
            <a:noFill/>
            <a:miter lim="800000"/>
            <a:headEnd/>
            <a:tailEnd type="none" w="sm" len="lg"/>
          </a:ln>
          <a:effectLst/>
        </p:spPr>
        <p:txBody>
          <a:bodyPr>
            <a:spAutoFit/>
          </a:bodyPr>
          <a:lstStyle/>
          <a:p>
            <a:pPr algn="ctr"/>
            <a:r>
              <a:rPr lang="en-US" altLang="zh-CN" sz="4800" dirty="0">
                <a:latin typeface="Times New Roman" pitchFamily="18" charset="0"/>
                <a:ea typeface="+mn-ea"/>
                <a:cs typeface="Times New Roman" pitchFamily="18" charset="0"/>
              </a:rPr>
              <a:t>Vision in a </a:t>
            </a:r>
            <a:r>
              <a:rPr lang="en-US" altLang="zh-CN" sz="4800" dirty="0" smtClean="0">
                <a:latin typeface="Times New Roman" pitchFamily="18" charset="0"/>
                <a:ea typeface="+mn-ea"/>
                <a:cs typeface="Times New Roman" pitchFamily="18" charset="0"/>
              </a:rPr>
              <a:t>Higher </a:t>
            </a:r>
            <a:r>
              <a:rPr lang="en-US" altLang="zh-CN" sz="4800" dirty="0">
                <a:latin typeface="Times New Roman" pitchFamily="18" charset="0"/>
                <a:ea typeface="+mn-ea"/>
                <a:cs typeface="Times New Roman" pitchFamily="18" charset="0"/>
              </a:rPr>
              <a:t>L</a:t>
            </a:r>
            <a:r>
              <a:rPr lang="en-US" altLang="zh-CN" sz="4800" dirty="0" smtClean="0">
                <a:latin typeface="Times New Roman" pitchFamily="18" charset="0"/>
                <a:ea typeface="+mn-ea"/>
                <a:cs typeface="Times New Roman" pitchFamily="18" charset="0"/>
              </a:rPr>
              <a:t>evel</a:t>
            </a:r>
            <a:r>
              <a:rPr lang="en-US" altLang="zh-CN" dirty="0" smtClean="0">
                <a:latin typeface="Times New Roman" pitchFamily="18" charset="0"/>
                <a:ea typeface="+mn-ea"/>
                <a:cs typeface="Times New Roman" pitchFamily="18" charset="0"/>
              </a:rPr>
              <a:t> </a:t>
            </a:r>
            <a:endParaRPr lang="en-US" altLang="zh-CN" sz="4800" dirty="0">
              <a:latin typeface="Times New Roman" pitchFamily="18" charset="0"/>
              <a:ea typeface="+mn-ea"/>
              <a:cs typeface="Times New Roman" pitchFamily="18" charset="0"/>
            </a:endParaRPr>
          </a:p>
          <a:p>
            <a:pPr algn="ctr"/>
            <a:r>
              <a:rPr lang="zh-CN" altLang="en-US" sz="4800" b="1" dirty="0">
                <a:latin typeface="Times New Roman" pitchFamily="18" charset="0"/>
                <a:ea typeface="+mn-ea"/>
                <a:cs typeface="Times New Roman" pitchFamily="18" charset="0"/>
              </a:rPr>
              <a:t>更高层次的视觉</a:t>
            </a:r>
          </a:p>
          <a:p>
            <a:endParaRPr lang="zh-CN" altLang="en-US" dirty="0">
              <a:latin typeface="Times New Roman" pitchFamily="18" charset="0"/>
              <a:ea typeface="+mn-ea"/>
              <a:cs typeface="Times New Roman" pitchFamily="18" charset="0"/>
            </a:endParaRPr>
          </a:p>
          <a:p>
            <a:pPr>
              <a:buFont typeface="Arial" pitchFamily="34" charset="0"/>
              <a:buChar char="•"/>
            </a:pPr>
            <a:r>
              <a:rPr lang="en-US" altLang="zh-CN" dirty="0" smtClean="0">
                <a:latin typeface="Times New Roman" pitchFamily="18" charset="0"/>
                <a:ea typeface="+mn-ea"/>
                <a:cs typeface="Times New Roman" pitchFamily="18" charset="0"/>
              </a:rPr>
              <a:t>Perception   </a:t>
            </a:r>
            <a:r>
              <a:rPr lang="zh-CN" altLang="en-US" dirty="0" smtClean="0">
                <a:latin typeface="Times New Roman" pitchFamily="18" charset="0"/>
                <a:ea typeface="+mn-ea"/>
                <a:cs typeface="Times New Roman" pitchFamily="18" charset="0"/>
              </a:rPr>
              <a:t>认知</a:t>
            </a:r>
            <a:endParaRPr lang="en-US" altLang="zh-CN" dirty="0">
              <a:latin typeface="Times New Roman" pitchFamily="18" charset="0"/>
              <a:ea typeface="+mn-ea"/>
              <a:cs typeface="Times New Roman" pitchFamily="18" charset="0"/>
            </a:endParaRPr>
          </a:p>
          <a:p>
            <a:pPr>
              <a:buFont typeface="Arial" pitchFamily="34" charset="0"/>
              <a:buChar char="•"/>
            </a:pPr>
            <a:r>
              <a:rPr lang="en-US" altLang="zh-CN" dirty="0" smtClean="0">
                <a:latin typeface="Times New Roman" pitchFamily="18" charset="0"/>
                <a:ea typeface="+mn-ea"/>
                <a:cs typeface="Times New Roman" pitchFamily="18" charset="0"/>
              </a:rPr>
              <a:t>Psychology   </a:t>
            </a:r>
            <a:r>
              <a:rPr lang="zh-CN" altLang="en-US" dirty="0" smtClean="0">
                <a:latin typeface="Times New Roman" pitchFamily="18" charset="0"/>
                <a:ea typeface="+mn-ea"/>
                <a:cs typeface="Times New Roman" pitchFamily="18" charset="0"/>
              </a:rPr>
              <a:t>心理</a:t>
            </a:r>
            <a:endParaRPr lang="en-US" altLang="zh-CN" dirty="0">
              <a:latin typeface="Times New Roman" pitchFamily="18" charset="0"/>
              <a:ea typeface="+mn-ea"/>
              <a:cs typeface="Times New Roman" pitchFamily="18" charset="0"/>
            </a:endParaRPr>
          </a:p>
          <a:p>
            <a:pPr>
              <a:buFont typeface="Arial" pitchFamily="34" charset="0"/>
              <a:buChar char="•"/>
            </a:pPr>
            <a:r>
              <a:rPr lang="en-US" altLang="zh-CN" dirty="0" smtClean="0">
                <a:latin typeface="Times New Roman" pitchFamily="18" charset="0"/>
                <a:ea typeface="+mn-ea"/>
                <a:cs typeface="Times New Roman" pitchFamily="18" charset="0"/>
              </a:rPr>
              <a:t>Culture   </a:t>
            </a:r>
            <a:r>
              <a:rPr lang="zh-CN" altLang="en-US" dirty="0" smtClean="0">
                <a:latin typeface="Times New Roman" pitchFamily="18" charset="0"/>
                <a:ea typeface="+mn-ea"/>
                <a:cs typeface="Times New Roman" pitchFamily="18" charset="0"/>
              </a:rPr>
              <a:t>文化</a:t>
            </a:r>
            <a:endParaRPr lang="en-US" altLang="zh-CN" dirty="0">
              <a:latin typeface="Times New Roman" pitchFamily="18" charset="0"/>
              <a:ea typeface="+mn-ea"/>
              <a:cs typeface="Times New Roman" pitchFamily="18" charset="0"/>
            </a:endParaRPr>
          </a:p>
          <a:p>
            <a:r>
              <a:rPr lang="en-US" altLang="zh-CN" sz="3600" dirty="0">
                <a:latin typeface="Times New Roman" pitchFamily="18" charset="0"/>
                <a:ea typeface="+mn-ea"/>
                <a:cs typeface="Times New Roman" pitchFamily="18" charset="0"/>
              </a:rPr>
              <a:t>	</a:t>
            </a:r>
            <a:endParaRPr lang="zh-CN" altLang="en-US" sz="3600" dirty="0">
              <a:latin typeface="Times New Roman" pitchFamily="18" charset="0"/>
              <a:ea typeface="+mn-ea"/>
              <a:cs typeface="Times New Roman" pitchFamily="18" charset="0"/>
            </a:endParaRPr>
          </a:p>
          <a:p>
            <a:r>
              <a:rPr lang="zh-CN" altLang="en-US" sz="3600" dirty="0">
                <a:latin typeface="Times New Roman" pitchFamily="18" charset="0"/>
                <a:ea typeface="+mn-ea"/>
                <a:cs typeface="Times New Roman" pitchFamily="18" charset="0"/>
              </a:rPr>
              <a:t>	</a:t>
            </a:r>
          </a:p>
          <a:p>
            <a:r>
              <a:rPr lang="zh-CN" altLang="en-US" sz="3600" dirty="0">
                <a:latin typeface="Times New Roman" pitchFamily="18" charset="0"/>
                <a:ea typeface="+mn-ea"/>
                <a:cs typeface="Times New Roman" pitchFamily="18" charset="0"/>
              </a:rPr>
              <a:t>	</a:t>
            </a:r>
          </a:p>
        </p:txBody>
      </p:sp>
    </p:spTree>
  </p:cSld>
  <p:clrMapOvr>
    <a:masterClrMapping/>
  </p:clrMapOvr>
  <p:transition>
    <p:random/>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76546" name="Picture 2" descr="align=center"/>
          <p:cNvPicPr>
            <a:picLocks noChangeAspect="1" noChangeArrowheads="1"/>
          </p:cNvPicPr>
          <p:nvPr/>
        </p:nvPicPr>
        <p:blipFill>
          <a:blip r:embed="rId3"/>
          <a:srcRect/>
          <a:stretch>
            <a:fillRect/>
          </a:stretch>
        </p:blipFill>
        <p:spPr bwMode="auto">
          <a:xfrm>
            <a:off x="1127125" y="266700"/>
            <a:ext cx="6934200" cy="4376738"/>
          </a:xfrm>
          <a:prstGeom prst="rect">
            <a:avLst/>
          </a:prstGeom>
          <a:noFill/>
        </p:spPr>
      </p:pic>
      <p:grpSp>
        <p:nvGrpSpPr>
          <p:cNvPr id="876547" name="Group 3"/>
          <p:cNvGrpSpPr>
            <a:grpSpLocks/>
          </p:cNvGrpSpPr>
          <p:nvPr/>
        </p:nvGrpSpPr>
        <p:grpSpPr bwMode="auto">
          <a:xfrm>
            <a:off x="93305" y="4767263"/>
            <a:ext cx="9143999" cy="1055039"/>
            <a:chOff x="0" y="0"/>
            <a:chExt cx="3825" cy="394"/>
          </a:xfrm>
        </p:grpSpPr>
        <p:sp>
          <p:nvSpPr>
            <p:cNvPr id="876548" name="Rectangle 4"/>
            <p:cNvSpPr>
              <a:spLocks noChangeArrowheads="1"/>
            </p:cNvSpPr>
            <p:nvPr/>
          </p:nvSpPr>
          <p:spPr bwMode="auto">
            <a:xfrm>
              <a:off x="0" y="0"/>
              <a:ext cx="3825" cy="368"/>
            </a:xfrm>
            <a:prstGeom prst="rect">
              <a:avLst/>
            </a:prstGeom>
            <a:noFill/>
            <a:ln w="25400">
              <a:noFill/>
              <a:miter lim="800000"/>
              <a:headEnd/>
              <a:tailEnd type="none" w="sm" len="lg"/>
            </a:ln>
            <a:effectLst/>
          </p:spPr>
          <p:txBody>
            <a:bodyPr>
              <a:spAutoFit/>
            </a:bodyPr>
            <a:lstStyle/>
            <a:p>
              <a:endParaRPr lang="zh-CN" altLang="en-US">
                <a:latin typeface="Times New Roman" pitchFamily="18" charset="0"/>
                <a:ea typeface="+mn-ea"/>
                <a:cs typeface="Times New Roman" pitchFamily="18" charset="0"/>
              </a:endParaRPr>
            </a:p>
          </p:txBody>
        </p:sp>
        <p:sp>
          <p:nvSpPr>
            <p:cNvPr id="876549" name="Rectangle 5"/>
            <p:cNvSpPr>
              <a:spLocks noChangeArrowheads="1"/>
            </p:cNvSpPr>
            <p:nvPr/>
          </p:nvSpPr>
          <p:spPr bwMode="auto">
            <a:xfrm>
              <a:off x="0" y="0"/>
              <a:ext cx="3825" cy="394"/>
            </a:xfrm>
            <a:prstGeom prst="rect">
              <a:avLst/>
            </a:prstGeom>
            <a:noFill/>
            <a:ln w="25400">
              <a:noFill/>
              <a:miter lim="800000"/>
              <a:headEnd/>
              <a:tailEnd type="none" w="sm" len="lg"/>
            </a:ln>
            <a:effectLst/>
          </p:spPr>
          <p:txBody>
            <a:bodyPr/>
            <a:lstStyle/>
            <a:p>
              <a:r>
                <a:rPr lang="en-US" altLang="zh-CN" dirty="0">
                  <a:latin typeface="Times New Roman" pitchFamily="18" charset="0"/>
                  <a:ea typeface="+mn-ea"/>
                  <a:cs typeface="Times New Roman" pitchFamily="18" charset="0"/>
                </a:rPr>
                <a:t>The actors in Oriental Song and Dance Ensemble performing the Spanish castanets dance "Fire of Love"</a:t>
              </a:r>
            </a:p>
            <a:p>
              <a:r>
                <a:rPr lang="zh-CN" altLang="en-US" dirty="0">
                  <a:latin typeface="Times New Roman" pitchFamily="18" charset="0"/>
                  <a:ea typeface="+mn-ea"/>
                  <a:cs typeface="Times New Roman" pitchFamily="18" charset="0"/>
                </a:rPr>
                <a:t>东方歌舞团的演员在演出西班牙响板舞</a:t>
              </a:r>
              <a:r>
                <a:rPr lang="en-US" altLang="zh-CN" dirty="0">
                  <a:latin typeface="Times New Roman" pitchFamily="18" charset="0"/>
                  <a:ea typeface="+mn-ea"/>
                  <a:cs typeface="Times New Roman" pitchFamily="18" charset="0"/>
                </a:rPr>
                <a:t>《</a:t>
              </a:r>
              <a:r>
                <a:rPr lang="zh-CN" altLang="en-US" dirty="0">
                  <a:latin typeface="Times New Roman" pitchFamily="18" charset="0"/>
                  <a:ea typeface="+mn-ea"/>
                  <a:cs typeface="Times New Roman" pitchFamily="18" charset="0"/>
                </a:rPr>
                <a:t>火之恋</a:t>
              </a:r>
              <a:r>
                <a:rPr lang="en-US" altLang="zh-CN" dirty="0" smtClean="0">
                  <a:latin typeface="Times New Roman" pitchFamily="18" charset="0"/>
                  <a:ea typeface="+mn-ea"/>
                  <a:cs typeface="Times New Roman" pitchFamily="18" charset="0"/>
                </a:rPr>
                <a:t>》</a:t>
              </a:r>
              <a:endParaRPr lang="zh-CN" altLang="en-US" dirty="0">
                <a:latin typeface="Times New Roman" pitchFamily="18" charset="0"/>
                <a:ea typeface="+mn-ea"/>
                <a:cs typeface="Times New Roman" pitchFamily="18" charset="0"/>
              </a:endParaRPr>
            </a:p>
            <a:p>
              <a:pPr eaLnBrk="0" hangingPunct="0"/>
              <a:r>
                <a:rPr lang="en-US" altLang="zh-CN" dirty="0" smtClean="0">
                  <a:latin typeface="Times New Roman" pitchFamily="18" charset="0"/>
                  <a:ea typeface="+mn-ea"/>
                  <a:cs typeface="Times New Roman" pitchFamily="18" charset="0"/>
                </a:rPr>
                <a:t>Warm </a:t>
              </a:r>
              <a:r>
                <a:rPr lang="en-US" altLang="zh-CN" dirty="0">
                  <a:latin typeface="Times New Roman" pitchFamily="18" charset="0"/>
                  <a:ea typeface="+mn-ea"/>
                  <a:cs typeface="Times New Roman" pitchFamily="18" charset="0"/>
                </a:rPr>
                <a:t>–cool- McDonald </a:t>
              </a:r>
              <a:r>
                <a:rPr lang="zh-CN" altLang="en-US" dirty="0">
                  <a:latin typeface="Times New Roman" pitchFamily="18" charset="0"/>
                  <a:ea typeface="+mn-ea"/>
                  <a:cs typeface="Times New Roman" pitchFamily="18" charset="0"/>
                </a:rPr>
                <a:t>暖色  冷色    麦当劳</a:t>
              </a:r>
            </a:p>
          </p:txBody>
        </p:sp>
      </p:grpSp>
    </p:spTree>
  </p:cSld>
  <p:clrMapOvr>
    <a:masterClrMapping/>
  </p:clrMapOvr>
  <p:transition>
    <p:random/>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78596" name="Group 4"/>
          <p:cNvGrpSpPr>
            <a:grpSpLocks/>
          </p:cNvGrpSpPr>
          <p:nvPr/>
        </p:nvGrpSpPr>
        <p:grpSpPr bwMode="auto">
          <a:xfrm>
            <a:off x="1535113" y="275710"/>
            <a:ext cx="6072187" cy="584200"/>
            <a:chOff x="0" y="0"/>
            <a:chExt cx="3825" cy="368"/>
          </a:xfrm>
        </p:grpSpPr>
        <p:sp>
          <p:nvSpPr>
            <p:cNvPr id="878597" name="Rectangle 5"/>
            <p:cNvSpPr>
              <a:spLocks noChangeArrowheads="1"/>
            </p:cNvSpPr>
            <p:nvPr/>
          </p:nvSpPr>
          <p:spPr bwMode="auto">
            <a:xfrm>
              <a:off x="0" y="0"/>
              <a:ext cx="3825" cy="368"/>
            </a:xfrm>
            <a:prstGeom prst="rect">
              <a:avLst/>
            </a:prstGeom>
            <a:noFill/>
            <a:ln w="25400">
              <a:noFill/>
              <a:miter lim="800000"/>
              <a:headEnd/>
              <a:tailEnd type="none" w="sm" len="lg"/>
            </a:ln>
            <a:effectLst/>
          </p:spPr>
          <p:txBody>
            <a:bodyPr>
              <a:spAutoFit/>
            </a:bodyPr>
            <a:lstStyle/>
            <a:p>
              <a:endParaRPr lang="zh-CN" altLang="en-US">
                <a:latin typeface="Times New Roman" pitchFamily="18" charset="0"/>
                <a:ea typeface="+mn-ea"/>
                <a:cs typeface="Times New Roman" pitchFamily="18" charset="0"/>
              </a:endParaRPr>
            </a:p>
          </p:txBody>
        </p:sp>
        <p:sp>
          <p:nvSpPr>
            <p:cNvPr id="878598" name="Rectangle 6"/>
            <p:cNvSpPr>
              <a:spLocks noChangeArrowheads="1"/>
            </p:cNvSpPr>
            <p:nvPr/>
          </p:nvSpPr>
          <p:spPr bwMode="auto">
            <a:xfrm>
              <a:off x="0" y="0"/>
              <a:ext cx="3825" cy="288"/>
            </a:xfrm>
            <a:prstGeom prst="rect">
              <a:avLst/>
            </a:prstGeom>
            <a:noFill/>
            <a:ln w="25400">
              <a:noFill/>
              <a:miter lim="800000"/>
              <a:headEnd/>
              <a:tailEnd type="none" w="sm" len="lg"/>
            </a:ln>
            <a:effectLst/>
          </p:spPr>
          <p:txBody>
            <a:bodyPr/>
            <a:lstStyle/>
            <a:p>
              <a:pPr algn="ctr"/>
              <a:r>
                <a:rPr lang="en-US" altLang="zh-CN" sz="4400" dirty="0">
                  <a:latin typeface="Times New Roman" pitchFamily="18" charset="0"/>
                  <a:ea typeface="+mn-ea"/>
                  <a:cs typeface="Times New Roman" pitchFamily="18" charset="0"/>
                </a:rPr>
                <a:t>Vertigo Art  </a:t>
              </a:r>
              <a:r>
                <a:rPr lang="zh-CN" altLang="en-US" sz="4400" b="1" dirty="0">
                  <a:latin typeface="Times New Roman" pitchFamily="18" charset="0"/>
                  <a:ea typeface="+mn-ea"/>
                  <a:cs typeface="Times New Roman" pitchFamily="18" charset="0"/>
                </a:rPr>
                <a:t>眩晕的艺术</a:t>
              </a:r>
            </a:p>
          </p:txBody>
        </p:sp>
      </p:grpSp>
      <p:pic>
        <p:nvPicPr>
          <p:cNvPr id="878603" name="Picture 11" descr="align=center"/>
          <p:cNvPicPr>
            <a:picLocks noChangeAspect="1" noChangeArrowheads="1"/>
          </p:cNvPicPr>
          <p:nvPr/>
        </p:nvPicPr>
        <p:blipFill>
          <a:blip r:embed="rId3"/>
          <a:srcRect/>
          <a:stretch>
            <a:fillRect/>
          </a:stretch>
        </p:blipFill>
        <p:spPr bwMode="auto">
          <a:xfrm>
            <a:off x="2230017" y="1082352"/>
            <a:ext cx="4886726" cy="3702374"/>
          </a:xfrm>
          <a:prstGeom prst="rect">
            <a:avLst/>
          </a:prstGeom>
          <a:noFill/>
        </p:spPr>
      </p:pic>
      <p:grpSp>
        <p:nvGrpSpPr>
          <p:cNvPr id="878605" name="Group 13"/>
          <p:cNvGrpSpPr>
            <a:grpSpLocks/>
          </p:cNvGrpSpPr>
          <p:nvPr/>
        </p:nvGrpSpPr>
        <p:grpSpPr bwMode="auto">
          <a:xfrm>
            <a:off x="296831" y="4929545"/>
            <a:ext cx="8782050" cy="977900"/>
            <a:chOff x="0" y="0"/>
            <a:chExt cx="3825" cy="606"/>
          </a:xfrm>
        </p:grpSpPr>
        <p:sp>
          <p:nvSpPr>
            <p:cNvPr id="878606" name="Rectangle 14"/>
            <p:cNvSpPr>
              <a:spLocks noChangeArrowheads="1"/>
            </p:cNvSpPr>
            <p:nvPr/>
          </p:nvSpPr>
          <p:spPr bwMode="auto">
            <a:xfrm>
              <a:off x="0" y="0"/>
              <a:ext cx="3825" cy="362"/>
            </a:xfrm>
            <a:prstGeom prst="rect">
              <a:avLst/>
            </a:prstGeom>
            <a:noFill/>
            <a:ln w="25400">
              <a:noFill/>
              <a:miter lim="800000"/>
              <a:headEnd/>
              <a:tailEnd type="none" w="sm" len="lg"/>
            </a:ln>
            <a:effectLst/>
          </p:spPr>
          <p:txBody>
            <a:bodyPr>
              <a:spAutoFit/>
            </a:bodyPr>
            <a:lstStyle/>
            <a:p>
              <a:endParaRPr lang="zh-CN" altLang="en-US">
                <a:latin typeface="Times New Roman" pitchFamily="18" charset="0"/>
                <a:ea typeface="+mn-ea"/>
                <a:cs typeface="Times New Roman" pitchFamily="18" charset="0"/>
              </a:endParaRPr>
            </a:p>
          </p:txBody>
        </p:sp>
        <p:sp>
          <p:nvSpPr>
            <p:cNvPr id="878607" name="Rectangle 15"/>
            <p:cNvSpPr>
              <a:spLocks noChangeArrowheads="1"/>
            </p:cNvSpPr>
            <p:nvPr/>
          </p:nvSpPr>
          <p:spPr bwMode="auto">
            <a:xfrm>
              <a:off x="0" y="0"/>
              <a:ext cx="3825" cy="606"/>
            </a:xfrm>
            <a:prstGeom prst="rect">
              <a:avLst/>
            </a:prstGeom>
            <a:noFill/>
            <a:ln w="25400">
              <a:noFill/>
              <a:miter lim="800000"/>
              <a:headEnd/>
              <a:tailEnd type="none" w="sm" len="lg"/>
            </a:ln>
            <a:effectLst/>
          </p:spPr>
          <p:txBody>
            <a:bodyPr/>
            <a:lstStyle/>
            <a:p>
              <a:pPr algn="just"/>
              <a:r>
                <a:rPr lang="zh-CN" altLang="en-US" sz="2400" dirty="0">
                  <a:solidFill>
                    <a:srgbClr val="000000"/>
                  </a:solidFill>
                  <a:latin typeface="Times New Roman" pitchFamily="18" charset="0"/>
                  <a:ea typeface="+mn-ea"/>
                  <a:cs typeface="Times New Roman" pitchFamily="18" charset="0"/>
                </a:rPr>
                <a:t>一名参观者在澳大利亚悉尼当代艺术博物馆欣赏瑞士</a:t>
              </a:r>
              <a:r>
                <a:rPr lang="zh-CN" altLang="en-US" sz="2400" b="1" dirty="0">
                  <a:solidFill>
                    <a:srgbClr val="0000FF"/>
                  </a:solidFill>
                  <a:latin typeface="Times New Roman" pitchFamily="18" charset="0"/>
                  <a:ea typeface="+mn-ea"/>
                  <a:cs typeface="Times New Roman" pitchFamily="18" charset="0"/>
                </a:rPr>
                <a:t>艺术家乌戈</a:t>
              </a:r>
              <a:r>
                <a:rPr lang="en-US" altLang="zh-CN" sz="2400" b="1" dirty="0">
                  <a:solidFill>
                    <a:srgbClr val="0000FF"/>
                  </a:solidFill>
                  <a:latin typeface="Times New Roman" pitchFamily="18" charset="0"/>
                  <a:ea typeface="+mn-ea"/>
                  <a:cs typeface="Times New Roman" pitchFamily="18" charset="0"/>
                </a:rPr>
                <a:t>·</a:t>
              </a:r>
              <a:r>
                <a:rPr lang="zh-CN" altLang="en-US" sz="2400" b="1" dirty="0">
                  <a:solidFill>
                    <a:srgbClr val="0000FF"/>
                  </a:solidFill>
                  <a:latin typeface="Times New Roman" pitchFamily="18" charset="0"/>
                  <a:ea typeface="+mn-ea"/>
                  <a:cs typeface="Times New Roman" pitchFamily="18" charset="0"/>
                </a:rPr>
                <a:t>龙迪诺</a:t>
              </a:r>
              <a:r>
                <a:rPr lang="zh-CN" altLang="en-US" sz="2400" dirty="0">
                  <a:solidFill>
                    <a:srgbClr val="000000"/>
                  </a:solidFill>
                  <a:latin typeface="Times New Roman" pitchFamily="18" charset="0"/>
                  <a:ea typeface="+mn-ea"/>
                  <a:cs typeface="Times New Roman" pitchFamily="18" charset="0"/>
                </a:rPr>
                <a:t>内创作的一幅作品。龙迪诺内善于利用绘画、视频、雕刻和摄影</a:t>
              </a:r>
              <a:r>
                <a:rPr lang="zh-CN" altLang="en-US" sz="2400" b="1" dirty="0">
                  <a:solidFill>
                    <a:srgbClr val="0000FF"/>
                  </a:solidFill>
                  <a:latin typeface="Times New Roman" pitchFamily="18" charset="0"/>
                  <a:ea typeface="+mn-ea"/>
                  <a:cs typeface="Times New Roman" pitchFamily="18" charset="0"/>
                </a:rPr>
                <a:t>创造情感和心理环境</a:t>
              </a:r>
              <a:r>
                <a:rPr lang="zh-CN" altLang="en-US" sz="2400" dirty="0">
                  <a:solidFill>
                    <a:srgbClr val="000000"/>
                  </a:solidFill>
                  <a:latin typeface="Times New Roman" pitchFamily="18" charset="0"/>
                  <a:ea typeface="+mn-ea"/>
                  <a:cs typeface="Times New Roman" pitchFamily="18" charset="0"/>
                </a:rPr>
                <a:t>，并因此而闻名于世。照片中的作品使观赏者无法将视线集中在彩色的圆圈上，许多人感到眩晕，有人甚至感到头昏眼花。</a:t>
              </a:r>
            </a:p>
            <a:p>
              <a:pPr eaLnBrk="0" hangingPunct="0"/>
              <a:endParaRPr lang="en-US" altLang="zh-CN" sz="2000" dirty="0">
                <a:solidFill>
                  <a:srgbClr val="000000"/>
                </a:solidFill>
                <a:latin typeface="Times New Roman" pitchFamily="18" charset="0"/>
                <a:ea typeface="+mn-ea"/>
                <a:cs typeface="Times New Roman" pitchFamily="18" charset="0"/>
              </a:endParaRPr>
            </a:p>
          </p:txBody>
        </p:sp>
      </p:grpSp>
    </p:spTree>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5139" name="Picture 3"/>
          <p:cNvPicPr>
            <a:picLocks noChangeAspect="1" noChangeArrowheads="1"/>
          </p:cNvPicPr>
          <p:nvPr/>
        </p:nvPicPr>
        <p:blipFill>
          <a:blip r:embed="rId3"/>
          <a:srcRect/>
          <a:stretch>
            <a:fillRect/>
          </a:stretch>
        </p:blipFill>
        <p:spPr bwMode="auto">
          <a:xfrm>
            <a:off x="0" y="1181100"/>
            <a:ext cx="9144000" cy="4711700"/>
          </a:xfrm>
          <a:prstGeom prst="rect">
            <a:avLst/>
          </a:prstGeom>
          <a:noFill/>
          <a:ln w="25400">
            <a:noFill/>
            <a:miter lim="800000"/>
            <a:headEnd/>
            <a:tailEnd type="none" w="sm" len="lg"/>
          </a:ln>
          <a:effectLst/>
        </p:spPr>
      </p:pic>
    </p:spTree>
  </p:cSld>
  <p:clrMapOvr>
    <a:masterClrMapping/>
  </p:clrMapOvr>
  <p:transition>
    <p:random/>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42" name="Text Box 2"/>
          <p:cNvSpPr txBox="1">
            <a:spLocks noChangeArrowheads="1"/>
          </p:cNvSpPr>
          <p:nvPr/>
        </p:nvSpPr>
        <p:spPr bwMode="auto">
          <a:xfrm>
            <a:off x="1363663" y="1397000"/>
            <a:ext cx="7016750" cy="3749675"/>
          </a:xfrm>
          <a:prstGeom prst="rect">
            <a:avLst/>
          </a:prstGeom>
          <a:solidFill>
            <a:srgbClr val="0000FF"/>
          </a:solidFill>
          <a:ln w="25400">
            <a:noFill/>
            <a:miter lim="800000"/>
            <a:headEnd/>
            <a:tailEnd type="none" w="sm" len="lg"/>
          </a:ln>
          <a:effectLst/>
        </p:spPr>
        <p:txBody>
          <a:bodyPr>
            <a:spAutoFit/>
          </a:bodyPr>
          <a:lstStyle/>
          <a:p>
            <a:r>
              <a:rPr lang="zh-CN" altLang="en-US" sz="12000">
                <a:solidFill>
                  <a:schemeClr val="hlink"/>
                </a:solidFill>
                <a:effectLst>
                  <a:outerShdw blurRad="38100" dist="38100" dir="2700000" algn="tl">
                    <a:srgbClr val="000000"/>
                  </a:outerShdw>
                </a:effectLst>
              </a:rPr>
              <a:t>红  </a:t>
            </a:r>
            <a:r>
              <a:rPr lang="zh-CN" altLang="en-US" sz="12000">
                <a:solidFill>
                  <a:schemeClr val="bg1"/>
                </a:solidFill>
                <a:effectLst>
                  <a:outerShdw blurRad="38100" dist="38100" dir="2700000" algn="tl">
                    <a:srgbClr val="000000"/>
                  </a:outerShdw>
                </a:effectLst>
              </a:rPr>
              <a:t>白  </a:t>
            </a:r>
            <a:r>
              <a:rPr lang="zh-CN" altLang="en-US" sz="12000">
                <a:solidFill>
                  <a:srgbClr val="000000"/>
                </a:solidFill>
                <a:effectLst>
                  <a:outerShdw blurRad="38100" dist="38100" dir="2700000" algn="tl">
                    <a:srgbClr val="FFFFFF"/>
                  </a:outerShdw>
                </a:effectLst>
              </a:rPr>
              <a:t>黑</a:t>
            </a:r>
          </a:p>
          <a:p>
            <a:r>
              <a:rPr lang="zh-CN" altLang="en-US" sz="12000">
                <a:solidFill>
                  <a:srgbClr val="000000"/>
                </a:solidFill>
                <a:effectLst>
                  <a:outerShdw blurRad="38100" dist="38100" dir="2700000" algn="tl">
                    <a:srgbClr val="FFFFFF"/>
                  </a:outerShdw>
                </a:effectLst>
              </a:rPr>
              <a:t>	 </a:t>
            </a:r>
            <a:r>
              <a:rPr lang="zh-CN" altLang="en-US" sz="12000">
                <a:solidFill>
                  <a:srgbClr val="FFFF00"/>
                </a:solidFill>
                <a:effectLst>
                  <a:outerShdw blurRad="38100" dist="38100" dir="2700000" algn="tl">
                    <a:srgbClr val="000000"/>
                  </a:outerShdw>
                </a:effectLst>
              </a:rPr>
              <a:t>黄</a:t>
            </a:r>
            <a:r>
              <a:rPr lang="zh-CN" altLang="en-US" sz="12000">
                <a:solidFill>
                  <a:srgbClr val="000000"/>
                </a:solidFill>
                <a:effectLst>
                  <a:outerShdw blurRad="38100" dist="38100" dir="2700000" algn="tl">
                    <a:srgbClr val="FFFFFF"/>
                  </a:outerShdw>
                </a:effectLst>
              </a:rPr>
              <a:t>  </a:t>
            </a:r>
            <a:r>
              <a:rPr lang="zh-CN" altLang="en-US" sz="12000">
                <a:solidFill>
                  <a:srgbClr val="00FF00"/>
                </a:solidFill>
                <a:effectLst>
                  <a:outerShdw blurRad="38100" dist="38100" dir="2700000" algn="tl">
                    <a:srgbClr val="000000"/>
                  </a:outerShdw>
                </a:effectLst>
              </a:rPr>
              <a:t>绿</a:t>
            </a:r>
          </a:p>
        </p:txBody>
      </p:sp>
    </p:spTree>
  </p:cSld>
  <p:clrMapOvr>
    <a:masterClrMapping/>
  </p:clrMapOvr>
  <p:transition>
    <p:random/>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a:xfrm>
            <a:off x="1050763" y="1617175"/>
            <a:ext cx="7467600" cy="584775"/>
          </a:xfrm>
        </p:spPr>
        <p:txBody>
          <a:bodyPr/>
          <a:lstStyle/>
          <a:p>
            <a:pPr algn="l"/>
            <a:r>
              <a:rPr lang="en-US" altLang="zh-CN" sz="3200" dirty="0">
                <a:solidFill>
                  <a:schemeClr val="tx1"/>
                </a:solidFill>
                <a:latin typeface="Times New Roman" pitchFamily="18" charset="0"/>
                <a:ea typeface="+mn-ea"/>
                <a:cs typeface="Times New Roman" pitchFamily="18" charset="0"/>
              </a:rPr>
              <a:t>Key </a:t>
            </a:r>
            <a:r>
              <a:rPr lang="en-US" altLang="zh-CN" sz="3200" dirty="0" smtClean="0">
                <a:solidFill>
                  <a:schemeClr val="tx1"/>
                </a:solidFill>
                <a:latin typeface="Times New Roman" pitchFamily="18" charset="0"/>
                <a:ea typeface="+mn-ea"/>
                <a:cs typeface="Times New Roman" pitchFamily="18" charset="0"/>
              </a:rPr>
              <a:t>Points  </a:t>
            </a:r>
            <a:r>
              <a:rPr lang="zh-CN" altLang="en-US" sz="3200" dirty="0" smtClean="0">
                <a:solidFill>
                  <a:schemeClr val="tx1"/>
                </a:solidFill>
                <a:latin typeface="Times New Roman" pitchFamily="18" charset="0"/>
                <a:ea typeface="+mn-ea"/>
                <a:cs typeface="Times New Roman" pitchFamily="18" charset="0"/>
              </a:rPr>
              <a:t>要点</a:t>
            </a:r>
            <a:r>
              <a:rPr lang="zh-CN" altLang="en-US" sz="3200" dirty="0">
                <a:solidFill>
                  <a:schemeClr val="tx1"/>
                </a:solidFill>
                <a:latin typeface="Times New Roman" pitchFamily="18" charset="0"/>
                <a:ea typeface="+mn-ea"/>
                <a:cs typeface="Times New Roman" pitchFamily="18" charset="0"/>
              </a:rPr>
              <a:t>：</a:t>
            </a:r>
          </a:p>
        </p:txBody>
      </p:sp>
      <p:sp>
        <p:nvSpPr>
          <p:cNvPr id="713731" name="Rectangle 3"/>
          <p:cNvSpPr>
            <a:spLocks noGrp="1" noChangeArrowheads="1"/>
          </p:cNvSpPr>
          <p:nvPr>
            <p:ph type="body" idx="1"/>
          </p:nvPr>
        </p:nvSpPr>
        <p:spPr>
          <a:xfrm>
            <a:off x="1034138" y="2381250"/>
            <a:ext cx="4027719" cy="4114800"/>
          </a:xfrm>
        </p:spPr>
        <p:txBody>
          <a:bodyPr/>
          <a:lstStyle/>
          <a:p>
            <a:pPr>
              <a:buClr>
                <a:schemeClr val="tx1"/>
              </a:buClr>
            </a:pPr>
            <a:r>
              <a:rPr lang="en-US" altLang="zh-CN" dirty="0">
                <a:latin typeface="Times New Roman" pitchFamily="18" charset="0"/>
                <a:cs typeface="Times New Roman" pitchFamily="18" charset="0"/>
              </a:rPr>
              <a:t>Human vision</a:t>
            </a:r>
          </a:p>
          <a:p>
            <a:pPr>
              <a:buClr>
                <a:schemeClr val="tx1"/>
              </a:buClr>
              <a:buNone/>
            </a:pPr>
            <a:r>
              <a:rPr lang="en-US" altLang="zh-CN" b="1" dirty="0" smtClean="0">
                <a:latin typeface="Times New Roman" pitchFamily="18" charset="0"/>
                <a:cs typeface="Times New Roman" pitchFamily="18" charset="0"/>
              </a:rPr>
              <a:t>   </a:t>
            </a:r>
            <a:r>
              <a:rPr lang="zh-CN" altLang="en-US" dirty="0" smtClean="0">
                <a:latin typeface="Times New Roman" pitchFamily="18" charset="0"/>
                <a:cs typeface="Times New Roman" pitchFamily="18" charset="0"/>
              </a:rPr>
              <a:t>人</a:t>
            </a:r>
            <a:r>
              <a:rPr lang="zh-CN" altLang="en-US" dirty="0">
                <a:latin typeface="Times New Roman" pitchFamily="18" charset="0"/>
                <a:cs typeface="Times New Roman" pitchFamily="18" charset="0"/>
              </a:rPr>
              <a:t>眼视觉</a:t>
            </a:r>
          </a:p>
          <a:p>
            <a:pPr>
              <a:buClr>
                <a:schemeClr val="tx1"/>
              </a:buClr>
            </a:pPr>
            <a:r>
              <a:rPr lang="en-US" altLang="zh-CN" dirty="0" err="1">
                <a:latin typeface="Times New Roman" pitchFamily="18" charset="0"/>
                <a:cs typeface="Times New Roman" pitchFamily="18" charset="0"/>
              </a:rPr>
              <a:t>Anormal</a:t>
            </a:r>
            <a:r>
              <a:rPr lang="en-US" altLang="zh-CN" dirty="0">
                <a:latin typeface="Times New Roman" pitchFamily="18" charset="0"/>
                <a:cs typeface="Times New Roman" pitchFamily="18" charset="0"/>
              </a:rPr>
              <a:t> vision</a:t>
            </a:r>
          </a:p>
          <a:p>
            <a:pPr>
              <a:buClr>
                <a:schemeClr val="tx1"/>
              </a:buClr>
              <a:buNone/>
            </a:pP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人眼非正常视觉</a:t>
            </a:r>
          </a:p>
          <a:p>
            <a:pPr>
              <a:buClr>
                <a:schemeClr val="tx1"/>
              </a:buClr>
            </a:pPr>
            <a:r>
              <a:rPr lang="en-US" altLang="zh-CN" dirty="0">
                <a:latin typeface="Times New Roman" pitchFamily="18" charset="0"/>
                <a:cs typeface="Times New Roman" pitchFamily="18" charset="0"/>
              </a:rPr>
              <a:t>Vision illusion</a:t>
            </a:r>
          </a:p>
          <a:p>
            <a:pPr>
              <a:buClr>
                <a:schemeClr val="tx1"/>
              </a:buClr>
              <a:buNone/>
            </a:pP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人眼错觉</a:t>
            </a:r>
          </a:p>
        </p:txBody>
      </p:sp>
      <p:sp>
        <p:nvSpPr>
          <p:cNvPr id="713732" name="Rectangle 4"/>
          <p:cNvSpPr>
            <a:spLocks noChangeArrowheads="1"/>
          </p:cNvSpPr>
          <p:nvPr/>
        </p:nvSpPr>
        <p:spPr bwMode="auto">
          <a:xfrm>
            <a:off x="842050" y="131363"/>
            <a:ext cx="7467600" cy="1446550"/>
          </a:xfrm>
          <a:prstGeom prst="rect">
            <a:avLst/>
          </a:prstGeom>
          <a:noFill/>
          <a:ln w="9525">
            <a:noFill/>
            <a:miter lim="800000"/>
            <a:headEnd/>
            <a:tailEnd/>
          </a:ln>
          <a:effectLst/>
        </p:spPr>
        <p:txBody>
          <a:bodyPr anchor="b">
            <a:spAutoFit/>
          </a:bodyPr>
          <a:lstStyle/>
          <a:p>
            <a:pPr algn="ctr"/>
            <a:r>
              <a:rPr lang="en-US" altLang="zh-CN" sz="4400" dirty="0">
                <a:latin typeface="Times New Roman" pitchFamily="18" charset="0"/>
                <a:ea typeface="+mn-ea"/>
                <a:cs typeface="Times New Roman" pitchFamily="18" charset="0"/>
              </a:rPr>
              <a:t>Elements of Visual Perception</a:t>
            </a:r>
          </a:p>
          <a:p>
            <a:pPr algn="ctr"/>
            <a:r>
              <a:rPr lang="zh-CN" altLang="en-US" sz="4400" b="1" dirty="0">
                <a:latin typeface="Times New Roman" pitchFamily="18" charset="0"/>
                <a:ea typeface="+mn-ea"/>
                <a:cs typeface="Times New Roman" pitchFamily="18" charset="0"/>
              </a:rPr>
              <a:t>人眼视觉特性</a:t>
            </a:r>
          </a:p>
        </p:txBody>
      </p:sp>
      <p:pic>
        <p:nvPicPr>
          <p:cNvPr id="713733" name="Picture 5" descr="016"/>
          <p:cNvPicPr>
            <a:picLocks noChangeAspect="1" noChangeArrowheads="1" noCrop="1"/>
          </p:cNvPicPr>
          <p:nvPr/>
        </p:nvPicPr>
        <p:blipFill>
          <a:blip r:embed="rId2"/>
          <a:srcRect/>
          <a:stretch>
            <a:fillRect/>
          </a:stretch>
        </p:blipFill>
        <p:spPr bwMode="auto">
          <a:xfrm>
            <a:off x="5622508" y="1807275"/>
            <a:ext cx="1085850" cy="1085850"/>
          </a:xfrm>
          <a:prstGeom prst="rect">
            <a:avLst/>
          </a:prstGeom>
          <a:noFill/>
        </p:spPr>
      </p:pic>
      <p:pic>
        <p:nvPicPr>
          <p:cNvPr id="713734" name="Picture 6" descr="016"/>
          <p:cNvPicPr>
            <a:picLocks noChangeAspect="1" noChangeArrowheads="1" noCrop="1"/>
          </p:cNvPicPr>
          <p:nvPr/>
        </p:nvPicPr>
        <p:blipFill>
          <a:blip r:embed="rId2"/>
          <a:srcRect/>
          <a:stretch>
            <a:fillRect/>
          </a:stretch>
        </p:blipFill>
        <p:spPr bwMode="auto">
          <a:xfrm>
            <a:off x="6814865" y="1816338"/>
            <a:ext cx="1085850" cy="1085850"/>
          </a:xfrm>
          <a:prstGeom prst="rect">
            <a:avLst/>
          </a:prstGeom>
          <a:noFill/>
        </p:spPr>
      </p:pic>
      <p:sp>
        <p:nvSpPr>
          <p:cNvPr id="7" name="Rectangle 3"/>
          <p:cNvSpPr txBox="1">
            <a:spLocks noChangeArrowheads="1"/>
          </p:cNvSpPr>
          <p:nvPr/>
        </p:nvSpPr>
        <p:spPr bwMode="auto">
          <a:xfrm>
            <a:off x="4615538" y="3494314"/>
            <a:ext cx="4512133" cy="2971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Char char="­"/>
              <a:tabLst/>
              <a:defRPr/>
            </a:pPr>
            <a:r>
              <a:rPr lang="en-US" altLang="zh-CN" kern="0" dirty="0" smtClean="0">
                <a:latin typeface="Times New Roman" pitchFamily="18" charset="0"/>
                <a:ea typeface="+mn-ea"/>
                <a:cs typeface="Times New Roman" pitchFamily="18" charset="0"/>
              </a:rPr>
              <a:t>V</a:t>
            </a:r>
            <a:r>
              <a:rPr kumimoji="1" lang="en-US" altLang="zh-CN" sz="3200" b="0" i="0" u="none" strike="noStrike" kern="0" cap="none" spc="0" normalizeH="0" baseline="0" noProof="0" dirty="0" err="1" smtClean="0">
                <a:ln>
                  <a:noFill/>
                </a:ln>
                <a:effectLst/>
                <a:uLnTx/>
                <a:uFillTx/>
                <a:latin typeface="Times New Roman" pitchFamily="18" charset="0"/>
                <a:ea typeface="+mn-ea"/>
                <a:cs typeface="Times New Roman" pitchFamily="18" charset="0"/>
              </a:rPr>
              <a:t>ision</a:t>
            </a:r>
            <a:r>
              <a:rPr kumimoji="1" lang="en-US" altLang="zh-CN" sz="3200" b="0" i="0" u="none" strike="noStrike" kern="0" cap="none" spc="0" normalizeH="0" baseline="0" noProof="0" dirty="0" smtClean="0">
                <a:ln>
                  <a:noFill/>
                </a:ln>
                <a:effectLst/>
                <a:uLnTx/>
                <a:uFillTx/>
                <a:latin typeface="Times New Roman" pitchFamily="18" charset="0"/>
                <a:ea typeface="+mn-ea"/>
                <a:cs typeface="Times New Roman" pitchFamily="18" charset="0"/>
              </a:rPr>
              <a:t> in</a:t>
            </a:r>
            <a:r>
              <a:rPr kumimoji="1" lang="en-US" altLang="zh-CN" sz="3200" b="0" i="0" u="none" strike="noStrike" kern="0" cap="none" spc="0" normalizeH="0" noProof="0" dirty="0" smtClean="0">
                <a:ln>
                  <a:noFill/>
                </a:ln>
                <a:effectLst/>
                <a:uLnTx/>
                <a:uFillTx/>
                <a:latin typeface="Times New Roman" pitchFamily="18" charset="0"/>
                <a:ea typeface="+mn-ea"/>
                <a:cs typeface="Times New Roman" pitchFamily="18" charset="0"/>
              </a:rPr>
              <a:t> a higher level</a:t>
            </a:r>
            <a:endParaRPr kumimoji="1" lang="en-US" altLang="zh-CN" sz="3200" b="0" i="0" u="none" strike="noStrike" kern="0" cap="none" spc="0" normalizeH="0" baseline="0" noProof="0" dirty="0" smtClean="0">
              <a:ln>
                <a:noFill/>
              </a:ln>
              <a:effectLst/>
              <a:uLnTx/>
              <a:uFillTx/>
              <a:latin typeface="Times New Roman" pitchFamily="18" charset="0"/>
              <a:ea typeface="+mn-ea"/>
              <a:cs typeface="Times New Roman"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None/>
              <a:tabLst/>
              <a:defRPr/>
            </a:pPr>
            <a:r>
              <a:rPr kumimoji="1" lang="en-US" altLang="zh-CN" sz="3200" b="0" i="0" u="none" strike="noStrike" kern="0" cap="none" spc="0" normalizeH="0" baseline="0" noProof="0" dirty="0" smtClean="0">
                <a:ln>
                  <a:noFill/>
                </a:ln>
                <a:effectLst/>
                <a:uLnTx/>
                <a:uFillTx/>
                <a:latin typeface="Times New Roman" pitchFamily="18" charset="0"/>
                <a:ea typeface="+mn-ea"/>
                <a:cs typeface="Times New Roman" pitchFamily="18" charset="0"/>
              </a:rPr>
              <a:t>    </a:t>
            </a:r>
            <a:r>
              <a:rPr kumimoji="1" lang="zh-CN" altLang="en-US" sz="3200" i="0" u="none" strike="noStrike" kern="0" cap="none" spc="0" normalizeH="0" baseline="0" noProof="0" dirty="0" smtClean="0">
                <a:ln>
                  <a:noFill/>
                </a:ln>
                <a:effectLst/>
                <a:uLnTx/>
                <a:uFillTx/>
                <a:latin typeface="Times New Roman" pitchFamily="18" charset="0"/>
                <a:ea typeface="+mn-ea"/>
                <a:cs typeface="Times New Roman" pitchFamily="18" charset="0"/>
              </a:rPr>
              <a:t>更高层次的视觉</a:t>
            </a:r>
          </a:p>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Char char="­"/>
              <a:tabLst/>
              <a:defRPr/>
            </a:pPr>
            <a:r>
              <a:rPr kumimoji="1" lang="en-US" altLang="zh-CN" sz="3200" b="0" i="0" u="none" strike="noStrike" kern="0" cap="none" spc="0" normalizeH="0" baseline="0" noProof="0" dirty="0" smtClean="0">
                <a:ln>
                  <a:noFill/>
                </a:ln>
                <a:solidFill>
                  <a:srgbClr val="0000FF"/>
                </a:solidFill>
                <a:effectLst/>
                <a:uLnTx/>
                <a:uFillTx/>
                <a:latin typeface="Times New Roman" pitchFamily="18" charset="0"/>
                <a:ea typeface="+mn-ea"/>
                <a:cs typeface="Times New Roman" pitchFamily="18" charset="0"/>
              </a:rPr>
              <a:t>Video &amp; Vision</a:t>
            </a:r>
          </a:p>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None/>
              <a:tabLst/>
              <a:defRPr/>
            </a:pPr>
            <a:r>
              <a:rPr kumimoji="1" lang="en-US" altLang="zh-CN" sz="3200" b="0" i="0" u="none" strike="noStrike" kern="0" cap="none" spc="0" normalizeH="0" baseline="0" noProof="0" dirty="0" smtClean="0">
                <a:ln>
                  <a:noFill/>
                </a:ln>
                <a:solidFill>
                  <a:srgbClr val="0000FF"/>
                </a:solidFill>
                <a:effectLst/>
                <a:uLnTx/>
                <a:uFillTx/>
                <a:latin typeface="Times New Roman" pitchFamily="18" charset="0"/>
                <a:ea typeface="+mn-ea"/>
                <a:cs typeface="Times New Roman" pitchFamily="18" charset="0"/>
              </a:rPr>
              <a:t>    </a:t>
            </a:r>
            <a:r>
              <a:rPr lang="zh-CN" altLang="en-US" b="1" kern="0" dirty="0" smtClean="0">
                <a:solidFill>
                  <a:srgbClr val="0000FF"/>
                </a:solidFill>
                <a:latin typeface="Times New Roman" pitchFamily="18" charset="0"/>
                <a:ea typeface="+mn-ea"/>
                <a:cs typeface="Times New Roman" pitchFamily="18" charset="0"/>
              </a:rPr>
              <a:t>视频与视觉特性</a:t>
            </a:r>
            <a:endParaRPr kumimoji="1" lang="zh-CN" altLang="en-US" sz="3200" b="1" i="0" u="none" strike="noStrike" kern="0" cap="none" spc="0" normalizeH="0" baseline="0" noProof="0" dirty="0">
              <a:ln>
                <a:noFill/>
              </a:ln>
              <a:solidFill>
                <a:srgbClr val="0000FF"/>
              </a:solidFill>
              <a:effectLst/>
              <a:uLnTx/>
              <a:uFillTx/>
              <a:latin typeface="Times New Roman" pitchFamily="18" charset="0"/>
              <a:ea typeface="+mn-ea"/>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2693" name="Text Box 5"/>
          <p:cNvSpPr txBox="1">
            <a:spLocks noChangeArrowheads="1"/>
          </p:cNvSpPr>
          <p:nvPr/>
        </p:nvSpPr>
        <p:spPr bwMode="auto">
          <a:xfrm>
            <a:off x="335903" y="5594172"/>
            <a:ext cx="8752113" cy="1077218"/>
          </a:xfrm>
          <a:prstGeom prst="rect">
            <a:avLst/>
          </a:prstGeom>
          <a:noFill/>
          <a:ln w="9525">
            <a:noFill/>
            <a:miter lim="800000"/>
            <a:headEnd/>
            <a:tailEnd/>
          </a:ln>
          <a:effectLst/>
        </p:spPr>
        <p:txBody>
          <a:bodyPr wrap="square">
            <a:spAutoFit/>
          </a:bodyPr>
          <a:lstStyle/>
          <a:p>
            <a:r>
              <a:rPr lang="en-US" altLang="zh-CN" dirty="0">
                <a:latin typeface="Times New Roman" pitchFamily="18" charset="0"/>
                <a:ea typeface="+mn-ea"/>
                <a:cs typeface="Times New Roman" pitchFamily="18" charset="0"/>
              </a:rPr>
              <a:t>Movies take advantage of the </a:t>
            </a:r>
            <a:r>
              <a:rPr lang="en-US" altLang="zh-CN" dirty="0" smtClean="0">
                <a:latin typeface="Times New Roman" pitchFamily="18" charset="0"/>
                <a:ea typeface="+mn-ea"/>
                <a:cs typeface="Times New Roman" pitchFamily="18" charset="0"/>
              </a:rPr>
              <a:t>visual characteristics </a:t>
            </a:r>
            <a:r>
              <a:rPr lang="en-US" altLang="zh-CN" dirty="0">
                <a:latin typeface="Times New Roman" pitchFamily="18" charset="0"/>
                <a:ea typeface="+mn-ea"/>
                <a:cs typeface="Times New Roman" pitchFamily="18" charset="0"/>
              </a:rPr>
              <a:t>of the human eyes</a:t>
            </a:r>
            <a:r>
              <a:rPr lang="en-US" altLang="zh-CN" dirty="0" smtClean="0">
                <a:latin typeface="Times New Roman" pitchFamily="18" charset="0"/>
                <a:ea typeface="+mn-ea"/>
                <a:cs typeface="Times New Roman" pitchFamily="18" charset="0"/>
              </a:rPr>
              <a:t>.</a:t>
            </a:r>
            <a:endParaRPr lang="en-US" altLang="zh-CN" dirty="0">
              <a:latin typeface="Times New Roman" pitchFamily="18" charset="0"/>
              <a:ea typeface="+mn-ea"/>
              <a:cs typeface="Times New Roman" pitchFamily="18" charset="0"/>
            </a:endParaRPr>
          </a:p>
        </p:txBody>
      </p:sp>
      <p:pic>
        <p:nvPicPr>
          <p:cNvPr id="882694" name="Picture 6">
            <a:hlinkClick r:id="rId3"/>
          </p:cNvPr>
          <p:cNvPicPr>
            <a:picLocks noChangeAspect="1" noChangeArrowheads="1"/>
          </p:cNvPicPr>
          <p:nvPr/>
        </p:nvPicPr>
        <p:blipFill>
          <a:blip r:embed="rId4"/>
          <a:srcRect/>
          <a:stretch>
            <a:fillRect/>
          </a:stretch>
        </p:blipFill>
        <p:spPr bwMode="auto">
          <a:xfrm>
            <a:off x="2733079" y="1194287"/>
            <a:ext cx="4875058" cy="4366758"/>
          </a:xfrm>
          <a:prstGeom prst="rect">
            <a:avLst/>
          </a:prstGeom>
          <a:noFill/>
          <a:ln w="25400">
            <a:noFill/>
            <a:miter lim="800000"/>
            <a:headEnd/>
            <a:tailEnd type="none" w="sm" len="lg"/>
          </a:ln>
          <a:effectLst/>
        </p:spPr>
      </p:pic>
      <p:sp>
        <p:nvSpPr>
          <p:cNvPr id="882695" name="Rectangle 7"/>
          <p:cNvSpPr>
            <a:spLocks noChangeArrowheads="1"/>
          </p:cNvSpPr>
          <p:nvPr/>
        </p:nvSpPr>
        <p:spPr bwMode="auto">
          <a:xfrm>
            <a:off x="1642469" y="1375260"/>
            <a:ext cx="515937" cy="3246437"/>
          </a:xfrm>
          <a:prstGeom prst="rect">
            <a:avLst/>
          </a:prstGeom>
          <a:noFill/>
          <a:ln w="9525">
            <a:noFill/>
            <a:miter lim="800000"/>
            <a:headEnd/>
            <a:tailEnd/>
          </a:ln>
          <a:effectLst/>
        </p:spPr>
        <p:txBody>
          <a:bodyPr/>
          <a:lstStyle/>
          <a:p>
            <a:pPr>
              <a:spcBef>
                <a:spcPct val="20000"/>
              </a:spcBef>
              <a:buClr>
                <a:srgbClr val="FFFF00"/>
              </a:buClr>
              <a:buSzPct val="65000"/>
              <a:buFont typeface="Wingdings" pitchFamily="2" charset="2"/>
              <a:buNone/>
            </a:pPr>
            <a:r>
              <a:rPr lang="zh-CN" altLang="en-US" dirty="0">
                <a:latin typeface="Times New Roman" pitchFamily="18" charset="0"/>
                <a:ea typeface="+mn-ea"/>
                <a:cs typeface="Times New Roman" pitchFamily="18" charset="0"/>
              </a:rPr>
              <a:t>点击图片</a:t>
            </a:r>
          </a:p>
          <a:p>
            <a:pPr>
              <a:spcBef>
                <a:spcPct val="20000"/>
              </a:spcBef>
              <a:buClr>
                <a:srgbClr val="FFFF00"/>
              </a:buClr>
              <a:buSzPct val="65000"/>
              <a:buFont typeface="Wingdings" pitchFamily="2" charset="2"/>
              <a:buNone/>
            </a:pPr>
            <a:r>
              <a:rPr lang="zh-CN" altLang="en-US" dirty="0">
                <a:latin typeface="Times New Roman" pitchFamily="18" charset="0"/>
                <a:ea typeface="+mn-ea"/>
                <a:cs typeface="Times New Roman" pitchFamily="18" charset="0"/>
              </a:rPr>
              <a:t>播放视频</a:t>
            </a:r>
          </a:p>
          <a:p>
            <a:pPr>
              <a:spcBef>
                <a:spcPct val="20000"/>
              </a:spcBef>
              <a:buClr>
                <a:srgbClr val="FFFF00"/>
              </a:buClr>
              <a:buSzPct val="65000"/>
              <a:buFont typeface="Wingdings" pitchFamily="2" charset="2"/>
              <a:buNone/>
            </a:pPr>
            <a:endParaRPr lang="en-US" altLang="zh-CN" dirty="0">
              <a:latin typeface="Times New Roman" pitchFamily="18" charset="0"/>
              <a:ea typeface="+mn-ea"/>
              <a:cs typeface="Times New Roman" pitchFamily="18" charset="0"/>
            </a:endParaRPr>
          </a:p>
        </p:txBody>
      </p:sp>
      <p:sp>
        <p:nvSpPr>
          <p:cNvPr id="5" name="矩形 4"/>
          <p:cNvSpPr/>
          <p:nvPr/>
        </p:nvSpPr>
        <p:spPr>
          <a:xfrm>
            <a:off x="734786" y="266452"/>
            <a:ext cx="7952013" cy="1446550"/>
          </a:xfrm>
          <a:prstGeom prst="rect">
            <a:avLst/>
          </a:prstGeom>
        </p:spPr>
        <p:txBody>
          <a:bodyPr wrap="square">
            <a:spAutoFit/>
          </a:bodyPr>
          <a:lstStyle/>
          <a:p>
            <a:r>
              <a:rPr lang="zh-CN" altLang="en-US" sz="4400" b="1" dirty="0" smtClean="0">
                <a:solidFill>
                  <a:srgbClr val="000000"/>
                </a:solidFill>
                <a:latin typeface="Times New Roman" pitchFamily="18" charset="0"/>
                <a:ea typeface="宋体"/>
                <a:cs typeface="Times New Roman" pitchFamily="18" charset="0"/>
              </a:rPr>
              <a:t>电影</a:t>
            </a:r>
            <a:r>
              <a:rPr lang="en-US" altLang="zh-CN" sz="4400" dirty="0" smtClean="0">
                <a:solidFill>
                  <a:srgbClr val="000000"/>
                </a:solidFill>
                <a:latin typeface="Times New Roman" pitchFamily="18" charset="0"/>
                <a:ea typeface="宋体"/>
                <a:cs typeface="Times New Roman" pitchFamily="18" charset="0"/>
              </a:rPr>
              <a:t>&amp;</a:t>
            </a:r>
            <a:r>
              <a:rPr lang="zh-CN" altLang="en-US" sz="4400" b="1" dirty="0" smtClean="0">
                <a:solidFill>
                  <a:srgbClr val="000000"/>
                </a:solidFill>
                <a:latin typeface="Times New Roman" pitchFamily="18" charset="0"/>
                <a:ea typeface="宋体"/>
                <a:cs typeface="Times New Roman" pitchFamily="18" charset="0"/>
              </a:rPr>
              <a:t>视觉特性  </a:t>
            </a:r>
            <a:r>
              <a:rPr lang="en-US" altLang="zh-CN" sz="4400" kern="0" dirty="0" err="1" smtClean="0">
                <a:latin typeface="Times New Roman" pitchFamily="18" charset="0"/>
                <a:cs typeface="Times New Roman" pitchFamily="18" charset="0"/>
              </a:rPr>
              <a:t>Video&amp;Vision</a:t>
            </a:r>
            <a:endParaRPr lang="en-US" altLang="zh-CN" sz="4400" kern="0" dirty="0" smtClean="0">
              <a:latin typeface="Times New Roman" pitchFamily="18" charset="0"/>
              <a:cs typeface="Times New Roman" pitchFamily="18" charset="0"/>
            </a:endParaRPr>
          </a:p>
          <a:p>
            <a:pPr lvl="0"/>
            <a:endParaRPr lang="zh-CN" altLang="en-US" sz="4400" b="1" dirty="0">
              <a:solidFill>
                <a:srgbClr val="000000"/>
              </a:solidFill>
              <a:latin typeface="Times New Roman" pitchFamily="18" charset="0"/>
              <a:ea typeface="宋体"/>
              <a:cs typeface="Times New Roman"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82693"/>
                                        </p:tgtEl>
                                        <p:attrNameLst>
                                          <p:attrName>style.visibility</p:attrName>
                                        </p:attrNameLst>
                                      </p:cBhvr>
                                      <p:to>
                                        <p:strVal val="visible"/>
                                      </p:to>
                                    </p:set>
                                    <p:animEffect transition="in" filter="wipe(left)">
                                      <p:cBhvr>
                                        <p:cTn id="7" dur="500"/>
                                        <p:tgtEl>
                                          <p:spTgt spid="882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2693"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4738" name="Text Box 2"/>
          <p:cNvSpPr txBox="1">
            <a:spLocks noChangeArrowheads="1"/>
          </p:cNvSpPr>
          <p:nvPr/>
        </p:nvSpPr>
        <p:spPr bwMode="auto">
          <a:xfrm>
            <a:off x="1436915" y="282381"/>
            <a:ext cx="6839529" cy="1446550"/>
          </a:xfrm>
          <a:prstGeom prst="rect">
            <a:avLst/>
          </a:prstGeom>
          <a:noFill/>
          <a:ln w="9525">
            <a:noFill/>
            <a:miter lim="800000"/>
            <a:headEnd/>
            <a:tailEnd/>
          </a:ln>
          <a:effectLst/>
        </p:spPr>
        <p:txBody>
          <a:bodyPr wrap="square">
            <a:spAutoFit/>
          </a:bodyPr>
          <a:lstStyle/>
          <a:p>
            <a:pPr algn="ctr"/>
            <a:r>
              <a:rPr lang="en-US" altLang="zh-CN" sz="4400" dirty="0">
                <a:latin typeface="Times New Roman" pitchFamily="18" charset="0"/>
                <a:ea typeface="+mn-ea"/>
                <a:cs typeface="Times New Roman" pitchFamily="18" charset="0"/>
              </a:rPr>
              <a:t>Persistence of vision</a:t>
            </a:r>
          </a:p>
          <a:p>
            <a:pPr algn="ctr"/>
            <a:r>
              <a:rPr lang="zh-CN" altLang="en-US" sz="4400" b="1" dirty="0">
                <a:latin typeface="Times New Roman" pitchFamily="18" charset="0"/>
                <a:ea typeface="+mn-ea"/>
                <a:cs typeface="Times New Roman" pitchFamily="18" charset="0"/>
              </a:rPr>
              <a:t>视觉暂留</a:t>
            </a:r>
          </a:p>
        </p:txBody>
      </p:sp>
      <p:pic>
        <p:nvPicPr>
          <p:cNvPr id="884739" name="Picture 3" descr="balls"/>
          <p:cNvPicPr>
            <a:picLocks noChangeAspect="1" noChangeArrowheads="1" noCrop="1"/>
          </p:cNvPicPr>
          <p:nvPr/>
        </p:nvPicPr>
        <p:blipFill>
          <a:blip r:embed="rId3"/>
          <a:srcRect/>
          <a:stretch>
            <a:fillRect/>
          </a:stretch>
        </p:blipFill>
        <p:spPr bwMode="auto">
          <a:xfrm>
            <a:off x="2026442" y="1658452"/>
            <a:ext cx="5139471" cy="2670952"/>
          </a:xfrm>
          <a:prstGeom prst="rect">
            <a:avLst/>
          </a:prstGeom>
          <a:noFill/>
        </p:spPr>
      </p:pic>
      <p:pic>
        <p:nvPicPr>
          <p:cNvPr id="884740" name="Picture 4" descr="balls1 "/>
          <p:cNvPicPr>
            <a:picLocks noChangeAspect="1" noChangeArrowheads="1"/>
          </p:cNvPicPr>
          <p:nvPr/>
        </p:nvPicPr>
        <p:blipFill>
          <a:blip r:embed="rId4"/>
          <a:srcRect/>
          <a:stretch>
            <a:fillRect/>
          </a:stretch>
        </p:blipFill>
        <p:spPr bwMode="auto">
          <a:xfrm>
            <a:off x="2127384" y="3927248"/>
            <a:ext cx="5057193" cy="2628189"/>
          </a:xfrm>
          <a:prstGeom prst="rect">
            <a:avLst/>
          </a:prstGeom>
          <a:noFill/>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84738"/>
                                        </p:tgtEl>
                                        <p:attrNameLst>
                                          <p:attrName>style.visibility</p:attrName>
                                        </p:attrNameLst>
                                      </p:cBhvr>
                                      <p:to>
                                        <p:strVal val="visible"/>
                                      </p:to>
                                    </p:set>
                                    <p:animEffect transition="in" filter="wipe(left)">
                                      <p:cBhvr>
                                        <p:cTn id="7" dur="500"/>
                                        <p:tgtEl>
                                          <p:spTgt spid="884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4738"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1061" name="Rectangle 5"/>
          <p:cNvSpPr>
            <a:spLocks noChangeArrowheads="1"/>
          </p:cNvSpPr>
          <p:nvPr/>
        </p:nvSpPr>
        <p:spPr bwMode="auto">
          <a:xfrm>
            <a:off x="945341" y="1852451"/>
            <a:ext cx="2916952" cy="584775"/>
          </a:xfrm>
          <a:prstGeom prst="rect">
            <a:avLst/>
          </a:prstGeom>
          <a:noFill/>
          <a:ln w="25400">
            <a:noFill/>
            <a:miter lim="800000"/>
            <a:headEnd/>
            <a:tailEnd type="none" w="sm" len="lg"/>
          </a:ln>
          <a:effectLst/>
        </p:spPr>
        <p:txBody>
          <a:bodyPr wrap="none">
            <a:spAutoFit/>
          </a:bodyPr>
          <a:lstStyle/>
          <a:p>
            <a:r>
              <a:rPr lang="en-US" altLang="zh-CN" dirty="0" smtClean="0">
                <a:latin typeface="Times New Roman" pitchFamily="18" charset="0"/>
                <a:ea typeface="+mn-ea"/>
                <a:cs typeface="Times New Roman" pitchFamily="18" charset="0"/>
              </a:rPr>
              <a:t>TRP_WIN.MPA</a:t>
            </a:r>
            <a:endParaRPr lang="zh-CN" altLang="en-US" b="1" dirty="0">
              <a:latin typeface="Times New Roman" pitchFamily="18" charset="0"/>
              <a:ea typeface="+mn-ea"/>
              <a:cs typeface="Times New Roman" pitchFamily="18" charset="0"/>
            </a:endParaRPr>
          </a:p>
        </p:txBody>
      </p:sp>
      <p:sp>
        <p:nvSpPr>
          <p:cNvPr id="3" name="Text Box 2"/>
          <p:cNvSpPr txBox="1">
            <a:spLocks noChangeArrowheads="1"/>
          </p:cNvSpPr>
          <p:nvPr/>
        </p:nvSpPr>
        <p:spPr bwMode="auto">
          <a:xfrm>
            <a:off x="1455576" y="599622"/>
            <a:ext cx="6839529" cy="769441"/>
          </a:xfrm>
          <a:prstGeom prst="rect">
            <a:avLst/>
          </a:prstGeom>
          <a:noFill/>
          <a:ln w="9525">
            <a:noFill/>
            <a:miter lim="800000"/>
            <a:headEnd/>
            <a:tailEnd/>
          </a:ln>
          <a:effectLst/>
        </p:spPr>
        <p:txBody>
          <a:bodyPr wrap="square">
            <a:spAutoFit/>
          </a:bodyPr>
          <a:lstStyle/>
          <a:p>
            <a:pPr algn="ctr"/>
            <a:r>
              <a:rPr lang="zh-CN" altLang="en-US" sz="4400" b="1" dirty="0" smtClean="0">
                <a:latin typeface="+mn-ea"/>
                <a:ea typeface="+mn-ea"/>
                <a:cs typeface="Times New Roman" pitchFamily="18" charset="0"/>
              </a:rPr>
              <a:t>转动的窗户</a:t>
            </a:r>
            <a:endParaRPr lang="zh-CN" altLang="en-US" sz="4400" b="1" dirty="0">
              <a:latin typeface="+mn-ea"/>
              <a:ea typeface="+mn-ea"/>
              <a:cs typeface="Times New Roman"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86788" name="Picture 4">
            <a:hlinkClick r:id="rId3"/>
          </p:cNvPr>
          <p:cNvPicPr>
            <a:picLocks noChangeAspect="1" noChangeArrowheads="1"/>
          </p:cNvPicPr>
          <p:nvPr/>
        </p:nvPicPr>
        <p:blipFill>
          <a:blip r:embed="rId4"/>
          <a:srcRect/>
          <a:stretch>
            <a:fillRect/>
          </a:stretch>
        </p:blipFill>
        <p:spPr bwMode="auto">
          <a:xfrm>
            <a:off x="1959518" y="1132923"/>
            <a:ext cx="6792596" cy="5503073"/>
          </a:xfrm>
          <a:prstGeom prst="rect">
            <a:avLst/>
          </a:prstGeom>
          <a:noFill/>
          <a:ln w="25400">
            <a:noFill/>
            <a:miter lim="800000"/>
            <a:headEnd/>
            <a:tailEnd type="none" w="sm" len="lg"/>
          </a:ln>
          <a:effectLst/>
        </p:spPr>
      </p:pic>
      <p:sp>
        <p:nvSpPr>
          <p:cNvPr id="5" name="Text Box 2"/>
          <p:cNvSpPr txBox="1">
            <a:spLocks noChangeArrowheads="1"/>
          </p:cNvSpPr>
          <p:nvPr/>
        </p:nvSpPr>
        <p:spPr bwMode="auto">
          <a:xfrm>
            <a:off x="1436915" y="282381"/>
            <a:ext cx="6839529" cy="769441"/>
          </a:xfrm>
          <a:prstGeom prst="rect">
            <a:avLst/>
          </a:prstGeom>
          <a:noFill/>
          <a:ln w="9525">
            <a:noFill/>
            <a:miter lim="800000"/>
            <a:headEnd/>
            <a:tailEnd/>
          </a:ln>
          <a:effectLst/>
        </p:spPr>
        <p:txBody>
          <a:bodyPr wrap="square">
            <a:spAutoFit/>
          </a:bodyPr>
          <a:lstStyle/>
          <a:p>
            <a:pPr algn="ctr"/>
            <a:r>
              <a:rPr lang="zh-CN" altLang="en-US" sz="4400" b="1" dirty="0" smtClean="0">
                <a:latin typeface="Times New Roman" pitchFamily="18" charset="0"/>
                <a:ea typeface="+mn-ea"/>
                <a:cs typeface="Times New Roman" pitchFamily="18" charset="0"/>
              </a:rPr>
              <a:t>照片视频</a:t>
            </a:r>
            <a:endParaRPr lang="zh-CN" altLang="en-US" sz="4400" b="1" dirty="0">
              <a:latin typeface="Times New Roman" pitchFamily="18" charset="0"/>
              <a:ea typeface="+mn-ea"/>
              <a:cs typeface="Times New Roman" pitchFamily="18" charset="0"/>
            </a:endParaRPr>
          </a:p>
        </p:txBody>
      </p:sp>
      <p:sp>
        <p:nvSpPr>
          <p:cNvPr id="6" name="Rectangle 7"/>
          <p:cNvSpPr>
            <a:spLocks noChangeArrowheads="1"/>
          </p:cNvSpPr>
          <p:nvPr/>
        </p:nvSpPr>
        <p:spPr bwMode="auto">
          <a:xfrm>
            <a:off x="914690" y="1375260"/>
            <a:ext cx="515937" cy="3246437"/>
          </a:xfrm>
          <a:prstGeom prst="rect">
            <a:avLst/>
          </a:prstGeom>
          <a:noFill/>
          <a:ln w="9525">
            <a:noFill/>
            <a:miter lim="800000"/>
            <a:headEnd/>
            <a:tailEnd/>
          </a:ln>
          <a:effectLst/>
        </p:spPr>
        <p:txBody>
          <a:bodyPr/>
          <a:lstStyle/>
          <a:p>
            <a:pPr>
              <a:spcBef>
                <a:spcPct val="20000"/>
              </a:spcBef>
              <a:buClr>
                <a:srgbClr val="FFFF00"/>
              </a:buClr>
              <a:buSzPct val="65000"/>
              <a:buFont typeface="Wingdings" pitchFamily="2" charset="2"/>
              <a:buNone/>
            </a:pPr>
            <a:r>
              <a:rPr lang="zh-CN" altLang="en-US" dirty="0">
                <a:latin typeface="Times New Roman" pitchFamily="18" charset="0"/>
                <a:ea typeface="+mn-ea"/>
                <a:cs typeface="Times New Roman" pitchFamily="18" charset="0"/>
              </a:rPr>
              <a:t>点击图片</a:t>
            </a:r>
          </a:p>
          <a:p>
            <a:pPr>
              <a:spcBef>
                <a:spcPct val="20000"/>
              </a:spcBef>
              <a:buClr>
                <a:srgbClr val="FFFF00"/>
              </a:buClr>
              <a:buSzPct val="65000"/>
              <a:buFont typeface="Wingdings" pitchFamily="2" charset="2"/>
              <a:buNone/>
            </a:pPr>
            <a:r>
              <a:rPr lang="zh-CN" altLang="en-US" dirty="0">
                <a:latin typeface="Times New Roman" pitchFamily="18" charset="0"/>
                <a:ea typeface="+mn-ea"/>
                <a:cs typeface="Times New Roman" pitchFamily="18" charset="0"/>
              </a:rPr>
              <a:t>播放视频</a:t>
            </a:r>
          </a:p>
          <a:p>
            <a:pPr>
              <a:spcBef>
                <a:spcPct val="20000"/>
              </a:spcBef>
              <a:buClr>
                <a:srgbClr val="FFFF00"/>
              </a:buClr>
              <a:buSzPct val="65000"/>
              <a:buFont typeface="Wingdings" pitchFamily="2" charset="2"/>
              <a:buNone/>
            </a:pPr>
            <a:endParaRPr lang="en-US" altLang="zh-CN" dirty="0">
              <a:latin typeface="Times New Roman" pitchFamily="18" charset="0"/>
              <a:ea typeface="+mn-ea"/>
              <a:cs typeface="Times New Roman"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9010" name="Text Box 2"/>
          <p:cNvSpPr txBox="1">
            <a:spLocks noChangeArrowheads="1"/>
          </p:cNvSpPr>
          <p:nvPr/>
        </p:nvSpPr>
        <p:spPr bwMode="auto">
          <a:xfrm>
            <a:off x="1966881" y="218818"/>
            <a:ext cx="5827236" cy="769441"/>
          </a:xfrm>
          <a:prstGeom prst="rect">
            <a:avLst/>
          </a:prstGeom>
          <a:noFill/>
          <a:ln w="9525">
            <a:noFill/>
            <a:miter lim="800000"/>
            <a:headEnd/>
            <a:tailEnd/>
          </a:ln>
          <a:effectLst/>
        </p:spPr>
        <p:txBody>
          <a:bodyPr wrap="none">
            <a:spAutoFit/>
          </a:bodyPr>
          <a:lstStyle/>
          <a:p>
            <a:r>
              <a:rPr lang="zh-CN" altLang="en-US" sz="4400" b="1" dirty="0">
                <a:latin typeface="+mn-ea"/>
                <a:ea typeface="+mn-ea"/>
              </a:rPr>
              <a:t>快拍慢放</a:t>
            </a:r>
            <a:r>
              <a:rPr lang="en-US" altLang="zh-CN" sz="4400" b="1" dirty="0">
                <a:latin typeface="+mn-ea"/>
                <a:ea typeface="+mn-ea"/>
              </a:rPr>
              <a:t>or</a:t>
            </a:r>
            <a:r>
              <a:rPr lang="zh-CN" altLang="en-US" sz="4400" b="1" dirty="0">
                <a:latin typeface="+mn-ea"/>
                <a:ea typeface="+mn-ea"/>
              </a:rPr>
              <a:t>慢拍快</a:t>
            </a:r>
            <a:r>
              <a:rPr lang="zh-CN" altLang="en-US" sz="4400" b="1" dirty="0" smtClean="0">
                <a:latin typeface="+mn-ea"/>
                <a:ea typeface="+mn-ea"/>
              </a:rPr>
              <a:t>放？</a:t>
            </a:r>
            <a:endParaRPr lang="zh-CN" altLang="en-US" sz="4400" b="1" dirty="0">
              <a:latin typeface="+mn-ea"/>
              <a:ea typeface="+mn-ea"/>
            </a:endParaRPr>
          </a:p>
        </p:txBody>
      </p:sp>
      <p:pic>
        <p:nvPicPr>
          <p:cNvPr id="939012" name="Picture 4">
            <a:hlinkClick r:id="rId3"/>
          </p:cNvPr>
          <p:cNvPicPr>
            <a:picLocks noChangeAspect="1" noChangeArrowheads="1"/>
          </p:cNvPicPr>
          <p:nvPr/>
        </p:nvPicPr>
        <p:blipFill>
          <a:blip r:embed="rId4"/>
          <a:srcRect/>
          <a:stretch>
            <a:fillRect/>
          </a:stretch>
        </p:blipFill>
        <p:spPr bwMode="auto">
          <a:xfrm>
            <a:off x="1653715" y="1108595"/>
            <a:ext cx="6842966" cy="5544133"/>
          </a:xfrm>
          <a:prstGeom prst="rect">
            <a:avLst/>
          </a:prstGeom>
          <a:noFill/>
          <a:ln w="25400">
            <a:noFill/>
            <a:miter lim="800000"/>
            <a:headEnd/>
            <a:tailEnd type="none" w="sm" len="lg"/>
          </a:ln>
          <a:effectLst/>
        </p:spPr>
      </p:pic>
      <p:sp>
        <p:nvSpPr>
          <p:cNvPr id="5" name="Rectangle 7"/>
          <p:cNvSpPr>
            <a:spLocks noChangeArrowheads="1"/>
          </p:cNvSpPr>
          <p:nvPr/>
        </p:nvSpPr>
        <p:spPr bwMode="auto">
          <a:xfrm>
            <a:off x="914690" y="1375260"/>
            <a:ext cx="515937" cy="3246437"/>
          </a:xfrm>
          <a:prstGeom prst="rect">
            <a:avLst/>
          </a:prstGeom>
          <a:noFill/>
          <a:ln w="9525">
            <a:noFill/>
            <a:miter lim="800000"/>
            <a:headEnd/>
            <a:tailEnd/>
          </a:ln>
          <a:effectLst/>
        </p:spPr>
        <p:txBody>
          <a:bodyPr/>
          <a:lstStyle/>
          <a:p>
            <a:pPr>
              <a:spcBef>
                <a:spcPct val="20000"/>
              </a:spcBef>
              <a:buClr>
                <a:srgbClr val="FFFF00"/>
              </a:buClr>
              <a:buSzPct val="65000"/>
              <a:buFont typeface="Wingdings" pitchFamily="2" charset="2"/>
              <a:buNone/>
            </a:pPr>
            <a:r>
              <a:rPr lang="zh-CN" altLang="en-US" dirty="0">
                <a:latin typeface="Times New Roman" pitchFamily="18" charset="0"/>
                <a:ea typeface="+mn-ea"/>
                <a:cs typeface="Times New Roman" pitchFamily="18" charset="0"/>
              </a:rPr>
              <a:t>点击图片</a:t>
            </a:r>
          </a:p>
          <a:p>
            <a:pPr>
              <a:spcBef>
                <a:spcPct val="20000"/>
              </a:spcBef>
              <a:buClr>
                <a:srgbClr val="FFFF00"/>
              </a:buClr>
              <a:buSzPct val="65000"/>
              <a:buFont typeface="Wingdings" pitchFamily="2" charset="2"/>
              <a:buNone/>
            </a:pPr>
            <a:r>
              <a:rPr lang="zh-CN" altLang="en-US" dirty="0">
                <a:latin typeface="Times New Roman" pitchFamily="18" charset="0"/>
                <a:ea typeface="+mn-ea"/>
                <a:cs typeface="Times New Roman" pitchFamily="18" charset="0"/>
              </a:rPr>
              <a:t>播放视频</a:t>
            </a:r>
          </a:p>
          <a:p>
            <a:pPr>
              <a:spcBef>
                <a:spcPct val="20000"/>
              </a:spcBef>
              <a:buClr>
                <a:srgbClr val="FFFF00"/>
              </a:buClr>
              <a:buSzPct val="65000"/>
              <a:buFont typeface="Wingdings" pitchFamily="2" charset="2"/>
              <a:buNone/>
            </a:pPr>
            <a:endParaRPr lang="en-US" altLang="zh-CN" dirty="0">
              <a:latin typeface="Times New Roman" pitchFamily="18" charset="0"/>
              <a:ea typeface="+mn-ea"/>
              <a:cs typeface="Times New Roman"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39010"/>
                                        </p:tgtEl>
                                        <p:attrNameLst>
                                          <p:attrName>style.visibility</p:attrName>
                                        </p:attrNameLst>
                                      </p:cBhvr>
                                      <p:to>
                                        <p:strVal val="visible"/>
                                      </p:to>
                                    </p:set>
                                    <p:animEffect transition="in" filter="wipe(left)">
                                      <p:cBhvr>
                                        <p:cTn id="7" dur="500"/>
                                        <p:tgtEl>
                                          <p:spTgt spid="939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9010"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90884" name="Picture 4">
            <a:hlinkClick r:id="rId3"/>
          </p:cNvPr>
          <p:cNvPicPr>
            <a:picLocks noChangeAspect="1" noChangeArrowheads="1"/>
          </p:cNvPicPr>
          <p:nvPr/>
        </p:nvPicPr>
        <p:blipFill>
          <a:blip r:embed="rId4"/>
          <a:srcRect/>
          <a:stretch>
            <a:fillRect/>
          </a:stretch>
        </p:blipFill>
        <p:spPr bwMode="auto">
          <a:xfrm>
            <a:off x="1553950" y="1130430"/>
            <a:ext cx="7132589" cy="5363676"/>
          </a:xfrm>
          <a:prstGeom prst="rect">
            <a:avLst/>
          </a:prstGeom>
          <a:noFill/>
          <a:ln w="25400">
            <a:noFill/>
            <a:miter lim="800000"/>
            <a:headEnd/>
            <a:tailEnd type="none" w="sm" len="lg"/>
          </a:ln>
          <a:effectLst/>
        </p:spPr>
      </p:pic>
      <p:sp>
        <p:nvSpPr>
          <p:cNvPr id="6" name="Rectangle 7"/>
          <p:cNvSpPr>
            <a:spLocks noChangeArrowheads="1"/>
          </p:cNvSpPr>
          <p:nvPr/>
        </p:nvSpPr>
        <p:spPr bwMode="auto">
          <a:xfrm>
            <a:off x="765402" y="1375260"/>
            <a:ext cx="515937" cy="3246437"/>
          </a:xfrm>
          <a:prstGeom prst="rect">
            <a:avLst/>
          </a:prstGeom>
          <a:noFill/>
          <a:ln w="9525">
            <a:noFill/>
            <a:miter lim="800000"/>
            <a:headEnd/>
            <a:tailEnd/>
          </a:ln>
          <a:effectLst/>
        </p:spPr>
        <p:txBody>
          <a:bodyPr/>
          <a:lstStyle/>
          <a:p>
            <a:pPr>
              <a:spcBef>
                <a:spcPct val="20000"/>
              </a:spcBef>
              <a:buClr>
                <a:srgbClr val="FFFF00"/>
              </a:buClr>
              <a:buSzPct val="65000"/>
              <a:buFont typeface="Wingdings" pitchFamily="2" charset="2"/>
              <a:buNone/>
            </a:pPr>
            <a:r>
              <a:rPr lang="zh-CN" altLang="en-US" dirty="0">
                <a:latin typeface="Times New Roman" pitchFamily="18" charset="0"/>
                <a:ea typeface="+mn-ea"/>
                <a:cs typeface="Times New Roman" pitchFamily="18" charset="0"/>
              </a:rPr>
              <a:t>点击图片</a:t>
            </a:r>
          </a:p>
          <a:p>
            <a:pPr>
              <a:spcBef>
                <a:spcPct val="20000"/>
              </a:spcBef>
              <a:buClr>
                <a:srgbClr val="FFFF00"/>
              </a:buClr>
              <a:buSzPct val="65000"/>
              <a:buFont typeface="Wingdings" pitchFamily="2" charset="2"/>
              <a:buNone/>
            </a:pPr>
            <a:r>
              <a:rPr lang="zh-CN" altLang="en-US" dirty="0">
                <a:latin typeface="Times New Roman" pitchFamily="18" charset="0"/>
                <a:ea typeface="+mn-ea"/>
                <a:cs typeface="Times New Roman" pitchFamily="18" charset="0"/>
              </a:rPr>
              <a:t>播放视频</a:t>
            </a:r>
          </a:p>
          <a:p>
            <a:pPr>
              <a:spcBef>
                <a:spcPct val="20000"/>
              </a:spcBef>
              <a:buClr>
                <a:srgbClr val="FFFF00"/>
              </a:buClr>
              <a:buSzPct val="65000"/>
              <a:buFont typeface="Wingdings" pitchFamily="2" charset="2"/>
              <a:buNone/>
            </a:pPr>
            <a:endParaRPr lang="en-US" altLang="zh-CN" dirty="0">
              <a:latin typeface="Times New Roman" pitchFamily="18" charset="0"/>
              <a:ea typeface="+mn-ea"/>
              <a:cs typeface="Times New Roman" pitchFamily="18" charset="0"/>
            </a:endParaRPr>
          </a:p>
        </p:txBody>
      </p:sp>
      <p:sp>
        <p:nvSpPr>
          <p:cNvPr id="7" name="Text Box 2"/>
          <p:cNvSpPr txBox="1">
            <a:spLocks noChangeArrowheads="1"/>
          </p:cNvSpPr>
          <p:nvPr/>
        </p:nvSpPr>
        <p:spPr bwMode="auto">
          <a:xfrm>
            <a:off x="1966881" y="218818"/>
            <a:ext cx="5827236" cy="769441"/>
          </a:xfrm>
          <a:prstGeom prst="rect">
            <a:avLst/>
          </a:prstGeom>
          <a:noFill/>
          <a:ln w="9525">
            <a:noFill/>
            <a:miter lim="800000"/>
            <a:headEnd/>
            <a:tailEnd/>
          </a:ln>
          <a:effectLst/>
        </p:spPr>
        <p:txBody>
          <a:bodyPr wrap="none">
            <a:spAutoFit/>
          </a:bodyPr>
          <a:lstStyle/>
          <a:p>
            <a:r>
              <a:rPr lang="zh-CN" altLang="en-US" sz="4400" b="1" dirty="0">
                <a:latin typeface="+mn-ea"/>
                <a:ea typeface="+mn-ea"/>
              </a:rPr>
              <a:t>快拍慢放</a:t>
            </a:r>
            <a:r>
              <a:rPr lang="en-US" altLang="zh-CN" sz="4400" b="1" dirty="0">
                <a:latin typeface="+mn-ea"/>
                <a:ea typeface="+mn-ea"/>
              </a:rPr>
              <a:t>or</a:t>
            </a:r>
            <a:r>
              <a:rPr lang="zh-CN" altLang="en-US" sz="4400" b="1" dirty="0">
                <a:latin typeface="+mn-ea"/>
                <a:ea typeface="+mn-ea"/>
              </a:rPr>
              <a:t>慢拍快</a:t>
            </a:r>
            <a:r>
              <a:rPr lang="zh-CN" altLang="en-US" sz="4400" b="1" dirty="0" smtClean="0">
                <a:latin typeface="+mn-ea"/>
                <a:ea typeface="+mn-ea"/>
              </a:rPr>
              <a:t>放？</a:t>
            </a:r>
            <a:endParaRPr lang="zh-CN" altLang="en-US" sz="4400" b="1" dirty="0">
              <a:latin typeface="+mn-ea"/>
              <a:ea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97028" name="Picture 4">
            <a:hlinkClick r:id="rId3"/>
          </p:cNvPr>
          <p:cNvPicPr>
            <a:picLocks noChangeAspect="1" noChangeArrowheads="1"/>
          </p:cNvPicPr>
          <p:nvPr/>
        </p:nvPicPr>
        <p:blipFill>
          <a:blip r:embed="rId4"/>
          <a:srcRect/>
          <a:stretch>
            <a:fillRect/>
          </a:stretch>
        </p:blipFill>
        <p:spPr bwMode="auto">
          <a:xfrm>
            <a:off x="1569703" y="1219816"/>
            <a:ext cx="6940594" cy="5218306"/>
          </a:xfrm>
          <a:prstGeom prst="rect">
            <a:avLst/>
          </a:prstGeom>
          <a:noFill/>
          <a:ln w="25400">
            <a:noFill/>
            <a:miter lim="800000"/>
            <a:headEnd/>
            <a:tailEnd type="none" w="sm" len="lg"/>
          </a:ln>
          <a:effectLst/>
        </p:spPr>
      </p:pic>
      <p:sp>
        <p:nvSpPr>
          <p:cNvPr id="6" name="Text Box 2"/>
          <p:cNvSpPr txBox="1">
            <a:spLocks noChangeArrowheads="1"/>
          </p:cNvSpPr>
          <p:nvPr/>
        </p:nvSpPr>
        <p:spPr bwMode="auto">
          <a:xfrm>
            <a:off x="1966881" y="218818"/>
            <a:ext cx="5827236" cy="769441"/>
          </a:xfrm>
          <a:prstGeom prst="rect">
            <a:avLst/>
          </a:prstGeom>
          <a:noFill/>
          <a:ln w="9525">
            <a:noFill/>
            <a:miter lim="800000"/>
            <a:headEnd/>
            <a:tailEnd/>
          </a:ln>
          <a:effectLst/>
        </p:spPr>
        <p:txBody>
          <a:bodyPr wrap="none">
            <a:spAutoFit/>
          </a:bodyPr>
          <a:lstStyle/>
          <a:p>
            <a:r>
              <a:rPr lang="zh-CN" altLang="en-US" sz="4400" b="1" dirty="0">
                <a:latin typeface="+mn-ea"/>
                <a:ea typeface="+mn-ea"/>
              </a:rPr>
              <a:t>快拍慢放</a:t>
            </a:r>
            <a:r>
              <a:rPr lang="en-US" altLang="zh-CN" sz="4400" b="1" dirty="0">
                <a:latin typeface="+mn-ea"/>
                <a:ea typeface="+mn-ea"/>
              </a:rPr>
              <a:t>or</a:t>
            </a:r>
            <a:r>
              <a:rPr lang="zh-CN" altLang="en-US" sz="4400" b="1" dirty="0">
                <a:latin typeface="+mn-ea"/>
                <a:ea typeface="+mn-ea"/>
              </a:rPr>
              <a:t>慢拍快</a:t>
            </a:r>
            <a:r>
              <a:rPr lang="zh-CN" altLang="en-US" sz="4400" b="1" dirty="0" smtClean="0">
                <a:latin typeface="+mn-ea"/>
                <a:ea typeface="+mn-ea"/>
              </a:rPr>
              <a:t>放？</a:t>
            </a:r>
            <a:endParaRPr lang="zh-CN" altLang="en-US" sz="4400" b="1" dirty="0">
              <a:latin typeface="+mn-ea"/>
              <a:ea typeface="+mn-ea"/>
            </a:endParaRPr>
          </a:p>
        </p:txBody>
      </p:sp>
      <p:sp>
        <p:nvSpPr>
          <p:cNvPr id="7" name="Rectangle 7"/>
          <p:cNvSpPr>
            <a:spLocks noChangeArrowheads="1"/>
          </p:cNvSpPr>
          <p:nvPr/>
        </p:nvSpPr>
        <p:spPr bwMode="auto">
          <a:xfrm>
            <a:off x="765402" y="1375260"/>
            <a:ext cx="515937" cy="3246437"/>
          </a:xfrm>
          <a:prstGeom prst="rect">
            <a:avLst/>
          </a:prstGeom>
          <a:noFill/>
          <a:ln w="9525">
            <a:noFill/>
            <a:miter lim="800000"/>
            <a:headEnd/>
            <a:tailEnd/>
          </a:ln>
          <a:effectLst/>
        </p:spPr>
        <p:txBody>
          <a:bodyPr/>
          <a:lstStyle/>
          <a:p>
            <a:pPr>
              <a:spcBef>
                <a:spcPct val="20000"/>
              </a:spcBef>
              <a:buClr>
                <a:srgbClr val="FFFF00"/>
              </a:buClr>
              <a:buSzPct val="65000"/>
              <a:buFont typeface="Wingdings" pitchFamily="2" charset="2"/>
              <a:buNone/>
            </a:pPr>
            <a:r>
              <a:rPr lang="zh-CN" altLang="en-US" dirty="0">
                <a:latin typeface="Times New Roman" pitchFamily="18" charset="0"/>
                <a:ea typeface="+mn-ea"/>
                <a:cs typeface="Times New Roman" pitchFamily="18" charset="0"/>
              </a:rPr>
              <a:t>点击图片</a:t>
            </a:r>
          </a:p>
          <a:p>
            <a:pPr>
              <a:spcBef>
                <a:spcPct val="20000"/>
              </a:spcBef>
              <a:buClr>
                <a:srgbClr val="FFFF00"/>
              </a:buClr>
              <a:buSzPct val="65000"/>
              <a:buFont typeface="Wingdings" pitchFamily="2" charset="2"/>
              <a:buNone/>
            </a:pPr>
            <a:r>
              <a:rPr lang="zh-CN" altLang="en-US" dirty="0">
                <a:latin typeface="Times New Roman" pitchFamily="18" charset="0"/>
                <a:ea typeface="+mn-ea"/>
                <a:cs typeface="Times New Roman" pitchFamily="18" charset="0"/>
              </a:rPr>
              <a:t>播放视频</a:t>
            </a:r>
          </a:p>
          <a:p>
            <a:pPr>
              <a:spcBef>
                <a:spcPct val="20000"/>
              </a:spcBef>
              <a:buClr>
                <a:srgbClr val="FFFF00"/>
              </a:buClr>
              <a:buSzPct val="65000"/>
              <a:buFont typeface="Wingdings" pitchFamily="2" charset="2"/>
              <a:buNone/>
            </a:pPr>
            <a:endParaRPr lang="en-US" altLang="zh-CN" dirty="0">
              <a:latin typeface="Times New Roman" pitchFamily="18" charset="0"/>
              <a:ea typeface="+mn-ea"/>
              <a:cs typeface="Times New Roman"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94980" name="Picture 4">
            <a:hlinkClick r:id="rId3"/>
          </p:cNvPr>
          <p:cNvPicPr>
            <a:picLocks noChangeAspect="1" noChangeArrowheads="1"/>
          </p:cNvPicPr>
          <p:nvPr/>
        </p:nvPicPr>
        <p:blipFill>
          <a:blip r:embed="rId4"/>
          <a:srcRect/>
          <a:stretch>
            <a:fillRect/>
          </a:stretch>
        </p:blipFill>
        <p:spPr bwMode="auto">
          <a:xfrm>
            <a:off x="1576242" y="1301977"/>
            <a:ext cx="6957057" cy="5229452"/>
          </a:xfrm>
          <a:prstGeom prst="rect">
            <a:avLst/>
          </a:prstGeom>
          <a:noFill/>
          <a:ln w="25400">
            <a:noFill/>
            <a:miter lim="800000"/>
            <a:headEnd/>
            <a:tailEnd type="none" w="sm" len="lg"/>
          </a:ln>
          <a:effectLst/>
        </p:spPr>
      </p:pic>
      <p:sp>
        <p:nvSpPr>
          <p:cNvPr id="6" name="Text Box 2"/>
          <p:cNvSpPr txBox="1">
            <a:spLocks noChangeArrowheads="1"/>
          </p:cNvSpPr>
          <p:nvPr/>
        </p:nvSpPr>
        <p:spPr bwMode="auto">
          <a:xfrm>
            <a:off x="1929558" y="461414"/>
            <a:ext cx="5827236" cy="769441"/>
          </a:xfrm>
          <a:prstGeom prst="rect">
            <a:avLst/>
          </a:prstGeom>
          <a:noFill/>
          <a:ln w="9525">
            <a:noFill/>
            <a:miter lim="800000"/>
            <a:headEnd/>
            <a:tailEnd/>
          </a:ln>
          <a:effectLst/>
        </p:spPr>
        <p:txBody>
          <a:bodyPr wrap="none">
            <a:spAutoFit/>
          </a:bodyPr>
          <a:lstStyle/>
          <a:p>
            <a:r>
              <a:rPr lang="zh-CN" altLang="en-US" sz="4400" b="1" dirty="0">
                <a:latin typeface="+mn-ea"/>
                <a:ea typeface="+mn-ea"/>
              </a:rPr>
              <a:t>快拍慢放</a:t>
            </a:r>
            <a:r>
              <a:rPr lang="en-US" altLang="zh-CN" sz="4400" b="1" dirty="0">
                <a:latin typeface="+mn-ea"/>
                <a:ea typeface="+mn-ea"/>
              </a:rPr>
              <a:t>or</a:t>
            </a:r>
            <a:r>
              <a:rPr lang="zh-CN" altLang="en-US" sz="4400" b="1" dirty="0">
                <a:latin typeface="+mn-ea"/>
                <a:ea typeface="+mn-ea"/>
              </a:rPr>
              <a:t>慢拍快</a:t>
            </a:r>
            <a:r>
              <a:rPr lang="zh-CN" altLang="en-US" sz="4400" b="1" dirty="0" smtClean="0">
                <a:latin typeface="+mn-ea"/>
                <a:ea typeface="+mn-ea"/>
              </a:rPr>
              <a:t>放？</a:t>
            </a:r>
            <a:endParaRPr lang="zh-CN" altLang="en-US" sz="4400" b="1" dirty="0">
              <a:latin typeface="+mn-ea"/>
              <a:ea typeface="+mn-ea"/>
            </a:endParaRPr>
          </a:p>
        </p:txBody>
      </p:sp>
      <p:sp>
        <p:nvSpPr>
          <p:cNvPr id="7" name="Rectangle 7"/>
          <p:cNvSpPr>
            <a:spLocks noChangeArrowheads="1"/>
          </p:cNvSpPr>
          <p:nvPr/>
        </p:nvSpPr>
        <p:spPr bwMode="auto">
          <a:xfrm>
            <a:off x="728079" y="1617856"/>
            <a:ext cx="515937" cy="3246437"/>
          </a:xfrm>
          <a:prstGeom prst="rect">
            <a:avLst/>
          </a:prstGeom>
          <a:noFill/>
          <a:ln w="9525">
            <a:noFill/>
            <a:miter lim="800000"/>
            <a:headEnd/>
            <a:tailEnd/>
          </a:ln>
          <a:effectLst/>
        </p:spPr>
        <p:txBody>
          <a:bodyPr/>
          <a:lstStyle/>
          <a:p>
            <a:pPr>
              <a:spcBef>
                <a:spcPct val="20000"/>
              </a:spcBef>
              <a:buClr>
                <a:srgbClr val="FFFF00"/>
              </a:buClr>
              <a:buSzPct val="65000"/>
              <a:buFont typeface="Wingdings" pitchFamily="2" charset="2"/>
              <a:buNone/>
            </a:pPr>
            <a:r>
              <a:rPr lang="zh-CN" altLang="en-US" dirty="0">
                <a:latin typeface="Times New Roman" pitchFamily="18" charset="0"/>
                <a:ea typeface="+mn-ea"/>
                <a:cs typeface="Times New Roman" pitchFamily="18" charset="0"/>
              </a:rPr>
              <a:t>点击图片</a:t>
            </a:r>
          </a:p>
          <a:p>
            <a:pPr>
              <a:spcBef>
                <a:spcPct val="20000"/>
              </a:spcBef>
              <a:buClr>
                <a:srgbClr val="FFFF00"/>
              </a:buClr>
              <a:buSzPct val="65000"/>
              <a:buFont typeface="Wingdings" pitchFamily="2" charset="2"/>
              <a:buNone/>
            </a:pPr>
            <a:r>
              <a:rPr lang="zh-CN" altLang="en-US" dirty="0">
                <a:latin typeface="Times New Roman" pitchFamily="18" charset="0"/>
                <a:ea typeface="+mn-ea"/>
                <a:cs typeface="Times New Roman" pitchFamily="18" charset="0"/>
              </a:rPr>
              <a:t>播放视频</a:t>
            </a:r>
          </a:p>
          <a:p>
            <a:pPr>
              <a:spcBef>
                <a:spcPct val="20000"/>
              </a:spcBef>
              <a:buClr>
                <a:srgbClr val="FFFF00"/>
              </a:buClr>
              <a:buSzPct val="65000"/>
              <a:buFont typeface="Wingdings" pitchFamily="2" charset="2"/>
              <a:buNone/>
            </a:pPr>
            <a:endParaRPr lang="en-US" altLang="zh-CN" dirty="0">
              <a:latin typeface="Times New Roman" pitchFamily="18" charset="0"/>
              <a:ea typeface="+mn-ea"/>
              <a:cs typeface="Times New Roman"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99714" name="Picture 2" descr="lensfn1"/>
          <p:cNvPicPr>
            <a:picLocks noChangeAspect="1" noChangeArrowheads="1"/>
          </p:cNvPicPr>
          <p:nvPr/>
        </p:nvPicPr>
        <p:blipFill>
          <a:blip r:embed="rId3"/>
          <a:srcRect/>
          <a:stretch>
            <a:fillRect/>
          </a:stretch>
        </p:blipFill>
        <p:spPr bwMode="auto">
          <a:xfrm>
            <a:off x="498899" y="1845422"/>
            <a:ext cx="8205949" cy="3424844"/>
          </a:xfrm>
          <a:prstGeom prst="rect">
            <a:avLst/>
          </a:prstGeom>
          <a:noFill/>
        </p:spPr>
      </p:pic>
      <p:sp>
        <p:nvSpPr>
          <p:cNvPr id="499715" name="Rectangle 3"/>
          <p:cNvSpPr>
            <a:spLocks noChangeArrowheads="1"/>
          </p:cNvSpPr>
          <p:nvPr/>
        </p:nvSpPr>
        <p:spPr bwMode="auto">
          <a:xfrm>
            <a:off x="545784" y="1746799"/>
            <a:ext cx="3361199" cy="584775"/>
          </a:xfrm>
          <a:prstGeom prst="rect">
            <a:avLst/>
          </a:prstGeom>
          <a:noFill/>
          <a:ln w="25400">
            <a:noFill/>
            <a:miter lim="800000"/>
            <a:headEnd/>
            <a:tailEnd type="none" w="sm" len="lg"/>
          </a:ln>
          <a:effectLst/>
        </p:spPr>
        <p:txBody>
          <a:bodyPr wrap="square">
            <a:spAutoFit/>
          </a:bodyPr>
          <a:lstStyle/>
          <a:p>
            <a:r>
              <a:rPr lang="zh-CN" altLang="en-US" dirty="0">
                <a:ea typeface="宋体" pitchFamily="2" charset="-122"/>
              </a:rPr>
              <a:t>平行光入射</a:t>
            </a:r>
          </a:p>
        </p:txBody>
      </p:sp>
      <p:sp>
        <p:nvSpPr>
          <p:cNvPr id="499716" name="Rectangle 4"/>
          <p:cNvSpPr>
            <a:spLocks noChangeArrowheads="1"/>
          </p:cNvSpPr>
          <p:nvPr/>
        </p:nvSpPr>
        <p:spPr bwMode="auto">
          <a:xfrm>
            <a:off x="2290722" y="501391"/>
            <a:ext cx="4848225" cy="769441"/>
          </a:xfrm>
          <a:prstGeom prst="rect">
            <a:avLst/>
          </a:prstGeom>
          <a:noFill/>
          <a:ln w="25400">
            <a:noFill/>
            <a:miter lim="800000"/>
            <a:headEnd/>
            <a:tailEnd type="none" w="sm" len="lg"/>
          </a:ln>
          <a:effectLst/>
        </p:spPr>
        <p:txBody>
          <a:bodyPr>
            <a:spAutoFit/>
          </a:bodyPr>
          <a:lstStyle/>
          <a:p>
            <a:pPr algn="ctr"/>
            <a:r>
              <a:rPr lang="en-US" altLang="zh-CN" sz="4400" dirty="0">
                <a:latin typeface="Times New Roman" pitchFamily="18" charset="0"/>
                <a:ea typeface="+mn-ea"/>
                <a:cs typeface="Times New Roman" pitchFamily="18" charset="0"/>
              </a:rPr>
              <a:t>Refraction </a:t>
            </a:r>
            <a:r>
              <a:rPr lang="zh-CN" altLang="en-US" sz="4400" b="1" dirty="0">
                <a:latin typeface="Times New Roman" pitchFamily="18" charset="0"/>
                <a:ea typeface="+mn-ea"/>
                <a:cs typeface="Times New Roman" pitchFamily="18" charset="0"/>
              </a:rPr>
              <a:t>折射</a:t>
            </a:r>
          </a:p>
        </p:txBody>
      </p:sp>
    </p:spTree>
  </p:cSld>
  <p:clrMapOvr>
    <a:masterClrMapping/>
  </p:clrMapOvr>
  <p:transition>
    <p:random/>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1860" y="980619"/>
            <a:ext cx="7467600" cy="769441"/>
          </a:xfrm>
        </p:spPr>
        <p:txBody>
          <a:bodyPr/>
          <a:lstStyle/>
          <a:p>
            <a:r>
              <a:rPr lang="zh-CN" altLang="en-US" b="1" dirty="0" smtClean="0"/>
              <a:t>电 影 特 技</a:t>
            </a:r>
            <a:endParaRPr lang="zh-CN" altLang="en-US" b="1" dirty="0"/>
          </a:p>
        </p:txBody>
      </p:sp>
      <p:sp>
        <p:nvSpPr>
          <p:cNvPr id="3" name="文本框 2"/>
          <p:cNvSpPr txBox="1"/>
          <p:nvPr/>
        </p:nvSpPr>
        <p:spPr>
          <a:xfrm>
            <a:off x="2243469" y="2275367"/>
            <a:ext cx="4210493" cy="1569660"/>
          </a:xfrm>
          <a:prstGeom prst="rect">
            <a:avLst/>
          </a:prstGeom>
          <a:noFill/>
        </p:spPr>
        <p:txBody>
          <a:bodyPr wrap="square" rtlCol="0">
            <a:spAutoFit/>
          </a:bodyPr>
          <a:lstStyle/>
          <a:p>
            <a:pPr marL="457200" indent="-457200">
              <a:buFont typeface="Arial" panose="020B0604020202020204" pitchFamily="34" charset="0"/>
              <a:buChar char="•"/>
            </a:pPr>
            <a:r>
              <a:rPr lang="zh-CN" altLang="en-US" dirty="0" smtClean="0">
                <a:latin typeface="+mn-ea"/>
                <a:ea typeface="+mn-ea"/>
              </a:rPr>
              <a:t>正排慢放</a:t>
            </a:r>
            <a:endParaRPr lang="en-US" altLang="zh-CN" dirty="0" smtClean="0">
              <a:latin typeface="+mn-ea"/>
              <a:ea typeface="+mn-ea"/>
            </a:endParaRPr>
          </a:p>
          <a:p>
            <a:pPr marL="457200" indent="-457200">
              <a:buFont typeface="Arial" panose="020B0604020202020204" pitchFamily="34" charset="0"/>
              <a:buChar char="•"/>
            </a:pPr>
            <a:r>
              <a:rPr lang="zh-CN" altLang="en-US" dirty="0" smtClean="0">
                <a:latin typeface="+mn-ea"/>
                <a:ea typeface="+mn-ea"/>
              </a:rPr>
              <a:t>增强现实</a:t>
            </a:r>
            <a:endParaRPr lang="en-US" altLang="zh-CN" dirty="0" smtClean="0">
              <a:latin typeface="+mn-ea"/>
              <a:ea typeface="+mn-ea"/>
            </a:endParaRPr>
          </a:p>
          <a:p>
            <a:pPr marL="457200" indent="-457200">
              <a:buFont typeface="Arial" panose="020B0604020202020204" pitchFamily="34" charset="0"/>
              <a:buChar char="•"/>
            </a:pPr>
            <a:r>
              <a:rPr lang="zh-CN" altLang="en-US" dirty="0" smtClean="0">
                <a:latin typeface="+mn-ea"/>
                <a:ea typeface="+mn-ea"/>
              </a:rPr>
              <a:t>自由视点视频</a:t>
            </a:r>
            <a:endParaRPr lang="zh-CN" altLang="en-US" dirty="0">
              <a:latin typeface="+mn-ea"/>
              <a:ea typeface="+mn-ea"/>
            </a:endParaRPr>
          </a:p>
        </p:txBody>
      </p:sp>
    </p:spTree>
    <p:extLst>
      <p:ext uri="{BB962C8B-B14F-4D97-AF65-F5344CB8AC3E}">
        <p14:creationId xmlns:p14="http://schemas.microsoft.com/office/powerpoint/2010/main" val="4205507316"/>
      </p:ext>
    </p:extLst>
  </p:cSld>
  <p:clrMapOvr>
    <a:masterClrMapping/>
  </p:clrMapOvr>
  <p:transition>
    <p:random/>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2386" name="Rectangle 2"/>
          <p:cNvSpPr>
            <a:spLocks noGrp="1" noChangeArrowheads="1"/>
          </p:cNvSpPr>
          <p:nvPr>
            <p:ph type="title"/>
          </p:nvPr>
        </p:nvSpPr>
        <p:spPr>
          <a:xfrm>
            <a:off x="825759" y="598714"/>
            <a:ext cx="7467600" cy="762000"/>
          </a:xfrm>
        </p:spPr>
        <p:txBody>
          <a:bodyPr/>
          <a:lstStyle/>
          <a:p>
            <a:r>
              <a:rPr lang="en-US" altLang="zh-CN" dirty="0">
                <a:solidFill>
                  <a:schemeClr val="tx1"/>
                </a:solidFill>
                <a:latin typeface="Times New Roman" pitchFamily="18" charset="0"/>
                <a:ea typeface="+mn-ea"/>
                <a:cs typeface="Times New Roman" pitchFamily="18" charset="0"/>
              </a:rPr>
              <a:t>Terms</a:t>
            </a:r>
          </a:p>
        </p:txBody>
      </p:sp>
      <p:sp>
        <p:nvSpPr>
          <p:cNvPr id="912387" name="Rectangle 3"/>
          <p:cNvSpPr>
            <a:spLocks noGrp="1" noChangeArrowheads="1"/>
          </p:cNvSpPr>
          <p:nvPr>
            <p:ph type="body" idx="1"/>
          </p:nvPr>
        </p:nvSpPr>
        <p:spPr>
          <a:xfrm>
            <a:off x="839754" y="1679510"/>
            <a:ext cx="7632441" cy="3968626"/>
          </a:xfrm>
        </p:spPr>
        <p:txBody>
          <a:bodyPr/>
          <a:lstStyle/>
          <a:p>
            <a:pPr eaLnBrk="0" hangingPunct="0">
              <a:spcBef>
                <a:spcPct val="0"/>
              </a:spcBef>
              <a:buClrTx/>
              <a:buSzTx/>
              <a:buFontTx/>
              <a:buNone/>
            </a:pPr>
            <a:r>
              <a:rPr lang="en-US" altLang="zh-CN" dirty="0">
                <a:latin typeface="Times New Roman" pitchFamily="18" charset="0"/>
                <a:cs typeface="Times New Roman" pitchFamily="18" charset="0"/>
              </a:rPr>
              <a:t>Photoreceptor cells:</a:t>
            </a:r>
            <a:r>
              <a:rPr lang="zh-CN" altLang="en-US" dirty="0">
                <a:latin typeface="Times New Roman" pitchFamily="18" charset="0"/>
                <a:cs typeface="Times New Roman" pitchFamily="18" charset="0"/>
              </a:rPr>
              <a:t>感光细胞    </a:t>
            </a:r>
          </a:p>
          <a:p>
            <a:pPr eaLnBrk="0" hangingPunct="0">
              <a:spcBef>
                <a:spcPct val="0"/>
              </a:spcBef>
              <a:buClrTx/>
              <a:buSzTx/>
              <a:buFontTx/>
              <a:buNone/>
            </a:pPr>
            <a:r>
              <a:rPr lang="en-US" altLang="zh-CN" dirty="0">
                <a:latin typeface="Times New Roman" pitchFamily="18" charset="0"/>
                <a:cs typeface="Times New Roman" pitchFamily="18" charset="0"/>
              </a:rPr>
              <a:t>Rod: </a:t>
            </a:r>
            <a:r>
              <a:rPr lang="zh-CN" altLang="en-US" dirty="0">
                <a:latin typeface="Times New Roman" pitchFamily="18" charset="0"/>
                <a:cs typeface="Times New Roman" pitchFamily="18" charset="0"/>
              </a:rPr>
              <a:t>杆状细胞</a:t>
            </a:r>
          </a:p>
          <a:p>
            <a:pPr eaLnBrk="0" hangingPunct="0">
              <a:spcBef>
                <a:spcPct val="0"/>
              </a:spcBef>
              <a:buClrTx/>
              <a:buSzTx/>
              <a:buFontTx/>
              <a:buNone/>
            </a:pPr>
            <a:r>
              <a:rPr lang="en-US" altLang="zh-CN" dirty="0">
                <a:latin typeface="Times New Roman" pitchFamily="18" charset="0"/>
                <a:cs typeface="Times New Roman" pitchFamily="18" charset="0"/>
              </a:rPr>
              <a:t>Cone: </a:t>
            </a:r>
            <a:r>
              <a:rPr lang="zh-CN" altLang="en-US" dirty="0">
                <a:latin typeface="Times New Roman" pitchFamily="18" charset="0"/>
                <a:cs typeface="Times New Roman" pitchFamily="18" charset="0"/>
              </a:rPr>
              <a:t>锥状细胞</a:t>
            </a:r>
          </a:p>
          <a:p>
            <a:pPr algn="just">
              <a:buClr>
                <a:srgbClr val="FFFF00"/>
              </a:buClr>
              <a:buFont typeface="Wingdings" pitchFamily="2" charset="2"/>
              <a:buNone/>
            </a:pPr>
            <a:r>
              <a:rPr lang="en-US" altLang="zh-CN" dirty="0">
                <a:latin typeface="Times New Roman" pitchFamily="18" charset="0"/>
                <a:cs typeface="Times New Roman" pitchFamily="18" charset="0"/>
              </a:rPr>
              <a:t>Retina: </a:t>
            </a:r>
            <a:r>
              <a:rPr lang="zh-CN" altLang="en-US" dirty="0">
                <a:latin typeface="Times New Roman" pitchFamily="18" charset="0"/>
                <a:cs typeface="Times New Roman" pitchFamily="18" charset="0"/>
              </a:rPr>
              <a:t>视网膜</a:t>
            </a:r>
          </a:p>
          <a:p>
            <a:pPr algn="just">
              <a:buClr>
                <a:srgbClr val="FFFF00"/>
              </a:buClr>
              <a:buFont typeface="Wingdings" pitchFamily="2" charset="2"/>
              <a:buNone/>
            </a:pPr>
            <a:r>
              <a:rPr lang="en-US" altLang="zh-CN" dirty="0">
                <a:latin typeface="Times New Roman" pitchFamily="18" charset="0"/>
                <a:cs typeface="Times New Roman" pitchFamily="18" charset="0"/>
              </a:rPr>
              <a:t>Iris: </a:t>
            </a:r>
            <a:r>
              <a:rPr lang="zh-CN" altLang="en-US" dirty="0">
                <a:latin typeface="Times New Roman" pitchFamily="18" charset="0"/>
                <a:cs typeface="Times New Roman" pitchFamily="18" charset="0"/>
              </a:rPr>
              <a:t>虹膜</a:t>
            </a:r>
          </a:p>
          <a:p>
            <a:pPr algn="just">
              <a:buClr>
                <a:srgbClr val="FFFF00"/>
              </a:buClr>
              <a:buFont typeface="Wingdings" pitchFamily="2" charset="2"/>
              <a:buNone/>
            </a:pPr>
            <a:r>
              <a:rPr lang="en-US" altLang="zh-CN" dirty="0">
                <a:latin typeface="Times New Roman" pitchFamily="18" charset="0"/>
                <a:cs typeface="Times New Roman" pitchFamily="18" charset="0"/>
              </a:rPr>
              <a:t>Fovea: </a:t>
            </a:r>
            <a:r>
              <a:rPr lang="zh-CN" altLang="en-US" dirty="0">
                <a:latin typeface="Times New Roman" pitchFamily="18" charset="0"/>
                <a:cs typeface="Times New Roman" pitchFamily="18" charset="0"/>
              </a:rPr>
              <a:t>中央凹</a:t>
            </a:r>
          </a:p>
          <a:p>
            <a:pPr algn="just">
              <a:buClr>
                <a:srgbClr val="FFFF00"/>
              </a:buClr>
              <a:buFont typeface="Wingdings" pitchFamily="2" charset="2"/>
              <a:buNone/>
            </a:pPr>
            <a:r>
              <a:rPr lang="en-US" altLang="zh-CN" dirty="0">
                <a:latin typeface="Times New Roman" pitchFamily="18" charset="0"/>
                <a:cs typeface="Times New Roman" pitchFamily="18" charset="0"/>
              </a:rPr>
              <a:t>Visual cortex: </a:t>
            </a:r>
            <a:r>
              <a:rPr lang="zh-CN" altLang="en-US" dirty="0">
                <a:latin typeface="Times New Roman" pitchFamily="18" charset="0"/>
                <a:cs typeface="Times New Roman" pitchFamily="18" charset="0"/>
              </a:rPr>
              <a:t>视觉皮层</a:t>
            </a:r>
          </a:p>
        </p:txBody>
      </p:sp>
    </p:spTree>
  </p:cSld>
  <p:clrMapOvr>
    <a:masterClrMapping/>
  </p:clrMapOvr>
  <p:transition>
    <p:random/>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a:xfrm>
            <a:off x="1050763" y="1617175"/>
            <a:ext cx="7467600" cy="584775"/>
          </a:xfrm>
        </p:spPr>
        <p:txBody>
          <a:bodyPr/>
          <a:lstStyle/>
          <a:p>
            <a:pPr algn="l"/>
            <a:r>
              <a:rPr lang="en-US" altLang="zh-CN" sz="3200" dirty="0">
                <a:solidFill>
                  <a:schemeClr val="tx1"/>
                </a:solidFill>
                <a:latin typeface="Times New Roman" pitchFamily="18" charset="0"/>
                <a:ea typeface="+mn-ea"/>
                <a:cs typeface="Times New Roman" pitchFamily="18" charset="0"/>
              </a:rPr>
              <a:t>Key </a:t>
            </a:r>
            <a:r>
              <a:rPr lang="en-US" altLang="zh-CN" sz="3200" dirty="0" smtClean="0">
                <a:solidFill>
                  <a:schemeClr val="tx1"/>
                </a:solidFill>
                <a:latin typeface="Times New Roman" pitchFamily="18" charset="0"/>
                <a:ea typeface="+mn-ea"/>
                <a:cs typeface="Times New Roman" pitchFamily="18" charset="0"/>
              </a:rPr>
              <a:t>Points  </a:t>
            </a:r>
            <a:r>
              <a:rPr lang="zh-CN" altLang="en-US" sz="3200" dirty="0" smtClean="0">
                <a:solidFill>
                  <a:schemeClr val="tx1"/>
                </a:solidFill>
                <a:latin typeface="Times New Roman" pitchFamily="18" charset="0"/>
                <a:ea typeface="+mn-ea"/>
                <a:cs typeface="Times New Roman" pitchFamily="18" charset="0"/>
              </a:rPr>
              <a:t>要点</a:t>
            </a:r>
            <a:r>
              <a:rPr lang="zh-CN" altLang="en-US" sz="3200" dirty="0">
                <a:solidFill>
                  <a:schemeClr val="tx1"/>
                </a:solidFill>
                <a:latin typeface="Times New Roman" pitchFamily="18" charset="0"/>
                <a:ea typeface="+mn-ea"/>
                <a:cs typeface="Times New Roman" pitchFamily="18" charset="0"/>
              </a:rPr>
              <a:t>：</a:t>
            </a:r>
          </a:p>
        </p:txBody>
      </p:sp>
      <p:sp>
        <p:nvSpPr>
          <p:cNvPr id="713731" name="Rectangle 3"/>
          <p:cNvSpPr>
            <a:spLocks noGrp="1" noChangeArrowheads="1"/>
          </p:cNvSpPr>
          <p:nvPr>
            <p:ph type="body" idx="1"/>
          </p:nvPr>
        </p:nvSpPr>
        <p:spPr>
          <a:xfrm>
            <a:off x="1034138" y="2381250"/>
            <a:ext cx="4027719" cy="4114800"/>
          </a:xfrm>
        </p:spPr>
        <p:txBody>
          <a:bodyPr/>
          <a:lstStyle/>
          <a:p>
            <a:pPr>
              <a:buClr>
                <a:schemeClr val="tx1"/>
              </a:buClr>
            </a:pPr>
            <a:r>
              <a:rPr lang="en-US" altLang="zh-CN" dirty="0">
                <a:solidFill>
                  <a:srgbClr val="0000FF"/>
                </a:solidFill>
                <a:latin typeface="Times New Roman" pitchFamily="18" charset="0"/>
                <a:cs typeface="Times New Roman" pitchFamily="18" charset="0"/>
              </a:rPr>
              <a:t>Human vision</a:t>
            </a:r>
          </a:p>
          <a:p>
            <a:pPr>
              <a:buClr>
                <a:schemeClr val="tx1"/>
              </a:buClr>
              <a:buNone/>
            </a:pPr>
            <a:r>
              <a:rPr lang="en-US" altLang="zh-CN" b="1" dirty="0" smtClean="0">
                <a:solidFill>
                  <a:srgbClr val="0000FF"/>
                </a:solidFill>
                <a:latin typeface="Times New Roman" pitchFamily="18" charset="0"/>
                <a:cs typeface="Times New Roman" pitchFamily="18" charset="0"/>
              </a:rPr>
              <a:t>    </a:t>
            </a:r>
            <a:r>
              <a:rPr lang="zh-CN" altLang="en-US" b="1" dirty="0" smtClean="0">
                <a:solidFill>
                  <a:srgbClr val="0000FF"/>
                </a:solidFill>
                <a:latin typeface="Times New Roman" pitchFamily="18" charset="0"/>
                <a:cs typeface="Times New Roman" pitchFamily="18" charset="0"/>
              </a:rPr>
              <a:t>人</a:t>
            </a:r>
            <a:r>
              <a:rPr lang="zh-CN" altLang="en-US" b="1" dirty="0">
                <a:solidFill>
                  <a:srgbClr val="0000FF"/>
                </a:solidFill>
                <a:latin typeface="Times New Roman" pitchFamily="18" charset="0"/>
                <a:cs typeface="Times New Roman" pitchFamily="18" charset="0"/>
              </a:rPr>
              <a:t>眼视觉</a:t>
            </a:r>
          </a:p>
          <a:p>
            <a:pPr>
              <a:buClr>
                <a:schemeClr val="tx1"/>
              </a:buClr>
            </a:pPr>
            <a:r>
              <a:rPr lang="en-US" altLang="zh-CN" dirty="0" err="1">
                <a:solidFill>
                  <a:srgbClr val="0000FF"/>
                </a:solidFill>
                <a:latin typeface="Times New Roman" pitchFamily="18" charset="0"/>
                <a:cs typeface="Times New Roman" pitchFamily="18" charset="0"/>
              </a:rPr>
              <a:t>Anormal</a:t>
            </a:r>
            <a:r>
              <a:rPr lang="en-US" altLang="zh-CN" dirty="0">
                <a:solidFill>
                  <a:srgbClr val="0000FF"/>
                </a:solidFill>
                <a:latin typeface="Times New Roman" pitchFamily="18" charset="0"/>
                <a:cs typeface="Times New Roman" pitchFamily="18" charset="0"/>
              </a:rPr>
              <a:t> vision</a:t>
            </a:r>
          </a:p>
          <a:p>
            <a:pPr>
              <a:buClr>
                <a:schemeClr val="tx1"/>
              </a:buClr>
              <a:buNone/>
            </a:pPr>
            <a:r>
              <a:rPr lang="en-US" altLang="zh-CN" b="1" dirty="0">
                <a:solidFill>
                  <a:srgbClr val="0000FF"/>
                </a:solidFill>
                <a:latin typeface="Times New Roman" pitchFamily="18" charset="0"/>
                <a:cs typeface="Times New Roman" pitchFamily="18" charset="0"/>
              </a:rPr>
              <a:t>   </a:t>
            </a:r>
            <a:r>
              <a:rPr lang="zh-CN" altLang="en-US" b="1" dirty="0">
                <a:solidFill>
                  <a:srgbClr val="0000FF"/>
                </a:solidFill>
                <a:latin typeface="Times New Roman" pitchFamily="18" charset="0"/>
                <a:cs typeface="Times New Roman" pitchFamily="18" charset="0"/>
              </a:rPr>
              <a:t>人眼非正常视觉</a:t>
            </a:r>
          </a:p>
          <a:p>
            <a:pPr>
              <a:buClr>
                <a:schemeClr val="tx1"/>
              </a:buClr>
            </a:pPr>
            <a:r>
              <a:rPr lang="en-US" altLang="zh-CN" dirty="0">
                <a:solidFill>
                  <a:srgbClr val="0000FF"/>
                </a:solidFill>
                <a:latin typeface="Times New Roman" pitchFamily="18" charset="0"/>
                <a:cs typeface="Times New Roman" pitchFamily="18" charset="0"/>
              </a:rPr>
              <a:t>Vision illusion</a:t>
            </a:r>
          </a:p>
          <a:p>
            <a:pPr>
              <a:buClr>
                <a:schemeClr val="tx1"/>
              </a:buClr>
              <a:buNone/>
            </a:pPr>
            <a:r>
              <a:rPr lang="en-US" altLang="zh-CN" dirty="0">
                <a:solidFill>
                  <a:srgbClr val="0000FF"/>
                </a:solidFill>
                <a:latin typeface="Times New Roman" pitchFamily="18" charset="0"/>
                <a:cs typeface="Times New Roman" pitchFamily="18" charset="0"/>
              </a:rPr>
              <a:t>    </a:t>
            </a:r>
            <a:r>
              <a:rPr lang="zh-CN" altLang="en-US" b="1" dirty="0">
                <a:solidFill>
                  <a:srgbClr val="0000FF"/>
                </a:solidFill>
                <a:latin typeface="Times New Roman" pitchFamily="18" charset="0"/>
                <a:cs typeface="Times New Roman" pitchFamily="18" charset="0"/>
              </a:rPr>
              <a:t>人眼错觉</a:t>
            </a:r>
          </a:p>
        </p:txBody>
      </p:sp>
      <p:sp>
        <p:nvSpPr>
          <p:cNvPr id="713732" name="Rectangle 4"/>
          <p:cNvSpPr>
            <a:spLocks noChangeArrowheads="1"/>
          </p:cNvSpPr>
          <p:nvPr/>
        </p:nvSpPr>
        <p:spPr bwMode="auto">
          <a:xfrm>
            <a:off x="842050" y="131363"/>
            <a:ext cx="7467600" cy="1446550"/>
          </a:xfrm>
          <a:prstGeom prst="rect">
            <a:avLst/>
          </a:prstGeom>
          <a:noFill/>
          <a:ln w="9525">
            <a:noFill/>
            <a:miter lim="800000"/>
            <a:headEnd/>
            <a:tailEnd/>
          </a:ln>
          <a:effectLst/>
        </p:spPr>
        <p:txBody>
          <a:bodyPr anchor="b">
            <a:spAutoFit/>
          </a:bodyPr>
          <a:lstStyle/>
          <a:p>
            <a:pPr algn="ctr"/>
            <a:r>
              <a:rPr lang="en-US" altLang="zh-CN" sz="4400" dirty="0">
                <a:latin typeface="Times New Roman" pitchFamily="18" charset="0"/>
                <a:ea typeface="+mn-ea"/>
                <a:cs typeface="Times New Roman" pitchFamily="18" charset="0"/>
              </a:rPr>
              <a:t>Elements of Visual Perception</a:t>
            </a:r>
          </a:p>
          <a:p>
            <a:pPr algn="ctr"/>
            <a:r>
              <a:rPr lang="zh-CN" altLang="en-US" sz="4400" b="1" dirty="0">
                <a:latin typeface="Times New Roman" pitchFamily="18" charset="0"/>
                <a:ea typeface="+mn-ea"/>
                <a:cs typeface="Times New Roman" pitchFamily="18" charset="0"/>
              </a:rPr>
              <a:t>人眼视觉特性</a:t>
            </a:r>
          </a:p>
        </p:txBody>
      </p:sp>
      <p:pic>
        <p:nvPicPr>
          <p:cNvPr id="713733" name="Picture 5" descr="016"/>
          <p:cNvPicPr>
            <a:picLocks noChangeAspect="1" noChangeArrowheads="1" noCrop="1"/>
          </p:cNvPicPr>
          <p:nvPr/>
        </p:nvPicPr>
        <p:blipFill>
          <a:blip r:embed="rId2"/>
          <a:srcRect/>
          <a:stretch>
            <a:fillRect/>
          </a:stretch>
        </p:blipFill>
        <p:spPr bwMode="auto">
          <a:xfrm>
            <a:off x="5622508" y="1807275"/>
            <a:ext cx="1085850" cy="1085850"/>
          </a:xfrm>
          <a:prstGeom prst="rect">
            <a:avLst/>
          </a:prstGeom>
          <a:noFill/>
        </p:spPr>
      </p:pic>
      <p:pic>
        <p:nvPicPr>
          <p:cNvPr id="713734" name="Picture 6" descr="016"/>
          <p:cNvPicPr>
            <a:picLocks noChangeAspect="1" noChangeArrowheads="1" noCrop="1"/>
          </p:cNvPicPr>
          <p:nvPr/>
        </p:nvPicPr>
        <p:blipFill>
          <a:blip r:embed="rId2"/>
          <a:srcRect/>
          <a:stretch>
            <a:fillRect/>
          </a:stretch>
        </p:blipFill>
        <p:spPr bwMode="auto">
          <a:xfrm>
            <a:off x="6814865" y="1816338"/>
            <a:ext cx="1085850" cy="1085850"/>
          </a:xfrm>
          <a:prstGeom prst="rect">
            <a:avLst/>
          </a:prstGeom>
          <a:noFill/>
        </p:spPr>
      </p:pic>
      <p:sp>
        <p:nvSpPr>
          <p:cNvPr id="7" name="Rectangle 3"/>
          <p:cNvSpPr txBox="1">
            <a:spLocks noChangeArrowheads="1"/>
          </p:cNvSpPr>
          <p:nvPr/>
        </p:nvSpPr>
        <p:spPr bwMode="auto">
          <a:xfrm>
            <a:off x="4615538" y="3494314"/>
            <a:ext cx="4512133" cy="2971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Char char="­"/>
              <a:tabLst/>
              <a:defRPr/>
            </a:pPr>
            <a:r>
              <a:rPr lang="en-US" altLang="zh-CN" kern="0" dirty="0" smtClean="0">
                <a:solidFill>
                  <a:srgbClr val="0000FF"/>
                </a:solidFill>
                <a:latin typeface="Times New Roman" pitchFamily="18" charset="0"/>
                <a:ea typeface="+mn-ea"/>
                <a:cs typeface="Times New Roman" pitchFamily="18" charset="0"/>
              </a:rPr>
              <a:t>V</a:t>
            </a:r>
            <a:r>
              <a:rPr kumimoji="1" lang="en-US" altLang="zh-CN" sz="3200" b="0" i="0" u="none" strike="noStrike" kern="0" cap="none" spc="0" normalizeH="0" baseline="0" noProof="0" dirty="0" err="1" smtClean="0">
                <a:ln>
                  <a:noFill/>
                </a:ln>
                <a:solidFill>
                  <a:srgbClr val="0000FF"/>
                </a:solidFill>
                <a:effectLst/>
                <a:uLnTx/>
                <a:uFillTx/>
                <a:latin typeface="Times New Roman" pitchFamily="18" charset="0"/>
                <a:ea typeface="+mn-ea"/>
                <a:cs typeface="Times New Roman" pitchFamily="18" charset="0"/>
              </a:rPr>
              <a:t>ision</a:t>
            </a:r>
            <a:r>
              <a:rPr kumimoji="1" lang="en-US" altLang="zh-CN" sz="3200" b="0" i="0" u="none" strike="noStrike" kern="0" cap="none" spc="0" normalizeH="0" baseline="0" noProof="0" dirty="0" smtClean="0">
                <a:ln>
                  <a:noFill/>
                </a:ln>
                <a:solidFill>
                  <a:srgbClr val="0000FF"/>
                </a:solidFill>
                <a:effectLst/>
                <a:uLnTx/>
                <a:uFillTx/>
                <a:latin typeface="Times New Roman" pitchFamily="18" charset="0"/>
                <a:ea typeface="+mn-ea"/>
                <a:cs typeface="Times New Roman" pitchFamily="18" charset="0"/>
              </a:rPr>
              <a:t> in</a:t>
            </a:r>
            <a:r>
              <a:rPr kumimoji="1" lang="en-US" altLang="zh-CN" sz="3200" b="0" i="0" u="none" strike="noStrike" kern="0" cap="none" spc="0" normalizeH="0" noProof="0" dirty="0" smtClean="0">
                <a:ln>
                  <a:noFill/>
                </a:ln>
                <a:solidFill>
                  <a:srgbClr val="0000FF"/>
                </a:solidFill>
                <a:effectLst/>
                <a:uLnTx/>
                <a:uFillTx/>
                <a:latin typeface="Times New Roman" pitchFamily="18" charset="0"/>
                <a:ea typeface="+mn-ea"/>
                <a:cs typeface="Times New Roman" pitchFamily="18" charset="0"/>
              </a:rPr>
              <a:t> a higher level</a:t>
            </a:r>
            <a:endParaRPr kumimoji="1" lang="en-US" altLang="zh-CN" sz="3200" b="0" i="0" u="none" strike="noStrike" kern="0" cap="none" spc="0" normalizeH="0" baseline="0" noProof="0" dirty="0" smtClean="0">
              <a:ln>
                <a:noFill/>
              </a:ln>
              <a:solidFill>
                <a:srgbClr val="0000FF"/>
              </a:solidFill>
              <a:effectLst/>
              <a:uLnTx/>
              <a:uFillTx/>
              <a:latin typeface="Times New Roman" pitchFamily="18" charset="0"/>
              <a:ea typeface="+mn-ea"/>
              <a:cs typeface="Times New Roman"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None/>
              <a:tabLst/>
              <a:defRPr/>
            </a:pPr>
            <a:r>
              <a:rPr kumimoji="1" lang="en-US" altLang="zh-CN" sz="3200" b="0" i="0" u="none" strike="noStrike" kern="0" cap="none" spc="0" normalizeH="0" baseline="0" noProof="0" dirty="0" smtClean="0">
                <a:ln>
                  <a:noFill/>
                </a:ln>
                <a:solidFill>
                  <a:srgbClr val="0000FF"/>
                </a:solidFill>
                <a:effectLst/>
                <a:uLnTx/>
                <a:uFillTx/>
                <a:latin typeface="Times New Roman" pitchFamily="18" charset="0"/>
                <a:ea typeface="+mn-ea"/>
                <a:cs typeface="Times New Roman" pitchFamily="18" charset="0"/>
              </a:rPr>
              <a:t>    </a:t>
            </a:r>
            <a:r>
              <a:rPr kumimoji="1" lang="zh-CN" altLang="en-US" sz="3200" b="1" i="0" u="none" strike="noStrike" kern="0" cap="none" spc="0" normalizeH="0" baseline="0" noProof="0" dirty="0" smtClean="0">
                <a:ln>
                  <a:noFill/>
                </a:ln>
                <a:solidFill>
                  <a:srgbClr val="0000FF"/>
                </a:solidFill>
                <a:effectLst/>
                <a:uLnTx/>
                <a:uFillTx/>
                <a:latin typeface="Times New Roman" pitchFamily="18" charset="0"/>
                <a:ea typeface="+mn-ea"/>
                <a:cs typeface="Times New Roman" pitchFamily="18" charset="0"/>
              </a:rPr>
              <a:t>更高层次的视觉</a:t>
            </a:r>
          </a:p>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Char char="­"/>
              <a:tabLst/>
              <a:defRPr/>
            </a:pPr>
            <a:r>
              <a:rPr kumimoji="1" lang="en-US" altLang="zh-CN" sz="3200" b="0" i="0" u="none" strike="noStrike" kern="0" cap="none" spc="0" normalizeH="0" baseline="0" noProof="0" dirty="0" smtClean="0">
                <a:ln>
                  <a:noFill/>
                </a:ln>
                <a:solidFill>
                  <a:srgbClr val="0000FF"/>
                </a:solidFill>
                <a:effectLst/>
                <a:uLnTx/>
                <a:uFillTx/>
                <a:latin typeface="Times New Roman" pitchFamily="18" charset="0"/>
                <a:ea typeface="+mn-ea"/>
                <a:cs typeface="Times New Roman" pitchFamily="18" charset="0"/>
              </a:rPr>
              <a:t>Video &amp; Vision</a:t>
            </a:r>
          </a:p>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None/>
              <a:tabLst/>
              <a:defRPr/>
            </a:pPr>
            <a:r>
              <a:rPr kumimoji="1" lang="en-US" altLang="zh-CN" sz="3200" b="0" i="0" u="none" strike="noStrike" kern="0" cap="none" spc="0" normalizeH="0" baseline="0" noProof="0" dirty="0" smtClean="0">
                <a:ln>
                  <a:noFill/>
                </a:ln>
                <a:solidFill>
                  <a:srgbClr val="0000FF"/>
                </a:solidFill>
                <a:effectLst/>
                <a:uLnTx/>
                <a:uFillTx/>
                <a:latin typeface="Times New Roman" pitchFamily="18" charset="0"/>
                <a:ea typeface="+mn-ea"/>
                <a:cs typeface="Times New Roman" pitchFamily="18" charset="0"/>
              </a:rPr>
              <a:t>    </a:t>
            </a:r>
            <a:r>
              <a:rPr lang="zh-CN" altLang="en-US" b="1" kern="0" dirty="0" smtClean="0">
                <a:solidFill>
                  <a:srgbClr val="0000FF"/>
                </a:solidFill>
                <a:latin typeface="Times New Roman" pitchFamily="18" charset="0"/>
                <a:ea typeface="+mn-ea"/>
                <a:cs typeface="Times New Roman" pitchFamily="18" charset="0"/>
              </a:rPr>
              <a:t>视频与视觉特性</a:t>
            </a:r>
            <a:endParaRPr kumimoji="1" lang="zh-CN" altLang="en-US" sz="3200" b="1" i="0" u="none" strike="noStrike" kern="0" cap="none" spc="0" normalizeH="0" baseline="0" noProof="0" dirty="0">
              <a:ln>
                <a:noFill/>
              </a:ln>
              <a:solidFill>
                <a:srgbClr val="0000FF"/>
              </a:solidFill>
              <a:effectLst/>
              <a:uLnTx/>
              <a:uFillTx/>
              <a:latin typeface="Times New Roman" pitchFamily="18" charset="0"/>
              <a:ea typeface="+mn-ea"/>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rrowheads="1"/>
          </p:cNvSpPr>
          <p:nvPr>
            <p:ph type="title" idx="4294967295"/>
          </p:nvPr>
        </p:nvSpPr>
        <p:spPr>
          <a:xfrm>
            <a:off x="539750" y="549275"/>
            <a:ext cx="8229600" cy="1143000"/>
          </a:xfrm>
        </p:spPr>
        <p:txBody>
          <a:bodyPr/>
          <a:lstStyle/>
          <a:p>
            <a:pPr eaLnBrk="1" hangingPunct="1">
              <a:defRPr/>
            </a:pPr>
            <a:r>
              <a:rPr lang="zh-CN" b="1" dirty="0" smtClean="0">
                <a:latin typeface="+mn-ea"/>
                <a:ea typeface="+mn-ea"/>
              </a:rPr>
              <a:t>第二章 图像的</a:t>
            </a:r>
            <a:r>
              <a:rPr lang="zh-CN" altLang="en-US" b="1" dirty="0" smtClean="0">
                <a:latin typeface="宋体" pitchFamily="2" charset="-122"/>
              </a:rPr>
              <a:t>数字化</a:t>
            </a:r>
            <a:endParaRPr lang="zh-CN" b="1" dirty="0" smtClean="0">
              <a:latin typeface="+mn-ea"/>
              <a:ea typeface="+mn-ea"/>
            </a:endParaRPr>
          </a:p>
        </p:txBody>
      </p:sp>
      <p:sp>
        <p:nvSpPr>
          <p:cNvPr id="7171" name="Rectangle 3"/>
          <p:cNvSpPr>
            <a:spLocks noGrp="1" noRot="1" noChangeArrowheads="1"/>
          </p:cNvSpPr>
          <p:nvPr>
            <p:ph idx="4294967295"/>
          </p:nvPr>
        </p:nvSpPr>
        <p:spPr>
          <a:xfrm>
            <a:off x="1403350" y="1989138"/>
            <a:ext cx="6264275" cy="3654440"/>
          </a:xfrm>
          <a:solidFill>
            <a:schemeClr val="bg1"/>
          </a:solidFill>
          <a:ln w="57150" cmpd="thickThin">
            <a:solidFill>
              <a:schemeClr val="bg1"/>
            </a:solidFill>
          </a:ln>
        </p:spPr>
        <p:txBody>
          <a:bodyPr/>
          <a:lstStyle/>
          <a:p>
            <a:pPr eaLnBrk="1" hangingPunct="1">
              <a:buNone/>
              <a:defRPr/>
            </a:pPr>
            <a:r>
              <a:rPr lang="en-US" altLang="zh-CN" dirty="0" smtClean="0">
                <a:solidFill>
                  <a:srgbClr val="0000FF"/>
                </a:solidFill>
                <a:latin typeface="Times New Roman" pitchFamily="18" charset="0"/>
                <a:cs typeface="Times New Roman" pitchFamily="18" charset="0"/>
              </a:rPr>
              <a:t>2.1</a:t>
            </a:r>
            <a:r>
              <a:rPr lang="en-US" altLang="zh-CN" b="1" dirty="0" smtClean="0">
                <a:solidFill>
                  <a:srgbClr val="0000FF"/>
                </a:solidFill>
                <a:latin typeface="+mn-ea"/>
              </a:rPr>
              <a:t> </a:t>
            </a:r>
            <a:r>
              <a:rPr lang="zh-CN" altLang="en-US" b="1" dirty="0" smtClean="0">
                <a:solidFill>
                  <a:srgbClr val="0000FF"/>
                </a:solidFill>
                <a:latin typeface="+mn-ea"/>
              </a:rPr>
              <a:t>人眼的视觉特性</a:t>
            </a:r>
            <a:endParaRPr lang="en-US" altLang="zh-CN" b="1" dirty="0" smtClean="0">
              <a:solidFill>
                <a:srgbClr val="0000FF"/>
              </a:solidFill>
              <a:latin typeface="+mn-ea"/>
            </a:endParaRPr>
          </a:p>
          <a:p>
            <a:pPr eaLnBrk="1" hangingPunct="1">
              <a:buNone/>
              <a:defRPr/>
            </a:pPr>
            <a:r>
              <a:rPr lang="en-US" altLang="zh-CN" dirty="0" smtClean="0">
                <a:latin typeface="Times New Roman" pitchFamily="18" charset="0"/>
                <a:cs typeface="Times New Roman" pitchFamily="18" charset="0"/>
              </a:rPr>
              <a:t>2.2</a:t>
            </a:r>
            <a:r>
              <a:rPr lang="en-US" altLang="zh-CN" dirty="0" smtClean="0">
                <a:latin typeface="+mn-ea"/>
              </a:rPr>
              <a:t> </a:t>
            </a:r>
            <a:r>
              <a:rPr lang="zh-CN" altLang="en-US" dirty="0" smtClean="0">
                <a:latin typeface="+mn-ea"/>
              </a:rPr>
              <a:t>图像的数字化</a:t>
            </a:r>
          </a:p>
          <a:p>
            <a:pPr eaLnBrk="1" hangingPunct="1">
              <a:buNone/>
              <a:defRPr/>
            </a:pPr>
            <a:r>
              <a:rPr lang="en-US" altLang="zh-CN" dirty="0" smtClean="0">
                <a:latin typeface="Times New Roman" pitchFamily="18" charset="0"/>
                <a:cs typeface="Times New Roman" pitchFamily="18" charset="0"/>
              </a:rPr>
              <a:t>2.3</a:t>
            </a:r>
            <a:r>
              <a:rPr lang="en-US" altLang="zh-CN" dirty="0" smtClean="0">
                <a:latin typeface="+mn-ea"/>
              </a:rPr>
              <a:t> </a:t>
            </a:r>
            <a:r>
              <a:rPr lang="zh-CN" altLang="en-US" dirty="0" smtClean="0">
                <a:latin typeface="+mn-ea"/>
              </a:rPr>
              <a:t>数字图像的数值描述</a:t>
            </a:r>
            <a:endParaRPr lang="en-US" altLang="zh-CN" dirty="0" smtClean="0">
              <a:latin typeface="+mn-ea"/>
            </a:endParaRPr>
          </a:p>
          <a:p>
            <a:pPr eaLnBrk="1" hangingPunct="1">
              <a:buNone/>
              <a:defRPr/>
            </a:pPr>
            <a:r>
              <a:rPr lang="en-US" altLang="zh-CN" dirty="0" smtClean="0">
                <a:latin typeface="Times New Roman" pitchFamily="18" charset="0"/>
                <a:cs typeface="Times New Roman" pitchFamily="18" charset="0"/>
              </a:rPr>
              <a:t>2.4</a:t>
            </a:r>
            <a:r>
              <a:rPr lang="en-US" altLang="zh-CN" dirty="0" smtClean="0">
                <a:latin typeface="+mn-ea"/>
              </a:rPr>
              <a:t> </a:t>
            </a:r>
            <a:r>
              <a:rPr lang="zh-CN" altLang="en-US" dirty="0" smtClean="0">
                <a:latin typeface="+mn-ea"/>
              </a:rPr>
              <a:t>数字图像的位图文件结构</a:t>
            </a:r>
          </a:p>
          <a:p>
            <a:pPr eaLnBrk="1" hangingPunct="1">
              <a:buNone/>
              <a:defRPr/>
            </a:pPr>
            <a:r>
              <a:rPr lang="en-US" altLang="zh-CN" dirty="0" smtClean="0">
                <a:latin typeface="Times New Roman" pitchFamily="18" charset="0"/>
                <a:cs typeface="Times New Roman" pitchFamily="18" charset="0"/>
              </a:rPr>
              <a:t>2.5</a:t>
            </a:r>
            <a:r>
              <a:rPr lang="en-US" altLang="zh-CN" dirty="0" smtClean="0">
                <a:latin typeface="+mn-ea"/>
              </a:rPr>
              <a:t> </a:t>
            </a:r>
            <a:r>
              <a:rPr lang="zh-CN" dirty="0" smtClean="0">
                <a:latin typeface="+mn-ea"/>
              </a:rPr>
              <a:t>数字图像的灰度直方图</a:t>
            </a:r>
            <a:endParaRPr lang="en-US" altLang="zh-CN" dirty="0" smtClean="0">
              <a:latin typeface="+mn-ea"/>
            </a:endParaRPr>
          </a:p>
          <a:p>
            <a:pPr eaLnBrk="1" hangingPunct="1">
              <a:buNone/>
              <a:defRPr/>
            </a:pPr>
            <a:r>
              <a:rPr lang="en-US" altLang="zh-CN" dirty="0" smtClean="0">
                <a:latin typeface="Times New Roman" pitchFamily="18" charset="0"/>
                <a:cs typeface="Times New Roman" pitchFamily="18" charset="0"/>
              </a:rPr>
              <a:t>2.6</a:t>
            </a:r>
            <a:r>
              <a:rPr lang="en-US" altLang="zh-CN" dirty="0" smtClean="0">
                <a:latin typeface="+mn-ea"/>
              </a:rPr>
              <a:t> </a:t>
            </a:r>
            <a:r>
              <a:rPr lang="zh-CN" altLang="en-US" dirty="0" smtClean="0">
                <a:latin typeface="+mn-ea"/>
              </a:rPr>
              <a:t>非均匀量化与矢量量化</a:t>
            </a:r>
            <a:endParaRPr lang="zh-CN" dirty="0" smtClean="0">
              <a:latin typeface="+mn-ea"/>
            </a:endParaRPr>
          </a:p>
        </p:txBody>
      </p:sp>
    </p:spTree>
  </p:cSld>
  <p:clrMapOvr>
    <a:masterClrMapping/>
  </p:clrMapOvr>
  <p:transition>
    <p:random/>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Rot="1" noChangeArrowheads="1"/>
          </p:cNvSpPr>
          <p:nvPr>
            <p:ph type="title" idx="4294967295"/>
          </p:nvPr>
        </p:nvSpPr>
        <p:spPr>
          <a:xfrm>
            <a:off x="839823" y="1426114"/>
            <a:ext cx="7651750" cy="830997"/>
          </a:xfrm>
        </p:spPr>
        <p:txBody>
          <a:bodyPr/>
          <a:lstStyle/>
          <a:p>
            <a:pPr eaLnBrk="1" hangingPunct="1"/>
            <a:r>
              <a:rPr lang="zh-CN" sz="4800" b="1" dirty="0" smtClean="0">
                <a:solidFill>
                  <a:schemeClr val="tx1"/>
                </a:solidFill>
                <a:latin typeface="宋体" pitchFamily="2" charset="-122"/>
              </a:rPr>
              <a:t>第二章</a:t>
            </a:r>
            <a:r>
              <a:rPr lang="en-US" altLang="zh-CN" sz="4800" b="1" dirty="0" smtClean="0">
                <a:solidFill>
                  <a:schemeClr val="tx1"/>
                </a:solidFill>
                <a:latin typeface="宋体" pitchFamily="2" charset="-122"/>
              </a:rPr>
              <a:t> </a:t>
            </a:r>
            <a:r>
              <a:rPr lang="zh-CN" sz="4800" b="1" dirty="0" smtClean="0">
                <a:solidFill>
                  <a:schemeClr val="tx1"/>
                </a:solidFill>
                <a:latin typeface="宋体" pitchFamily="2" charset="-122"/>
              </a:rPr>
              <a:t>图像的</a:t>
            </a:r>
            <a:r>
              <a:rPr lang="zh-CN" altLang="en-US" sz="4800" b="1" dirty="0" smtClean="0">
                <a:solidFill>
                  <a:schemeClr val="tx1"/>
                </a:solidFill>
                <a:latin typeface="宋体" pitchFamily="2" charset="-122"/>
              </a:rPr>
              <a:t>数字化</a:t>
            </a:r>
            <a:endParaRPr lang="zh-CN" sz="4800" b="1" dirty="0" smtClean="0">
              <a:solidFill>
                <a:schemeClr val="tx1"/>
              </a:solidFill>
              <a:latin typeface="宋体" pitchFamily="2" charset="-122"/>
            </a:endParaRPr>
          </a:p>
        </p:txBody>
      </p:sp>
      <p:sp>
        <p:nvSpPr>
          <p:cNvPr id="8195" name="副标题 2"/>
          <p:cNvSpPr txBox="1">
            <a:spLocks noChangeArrowheads="1"/>
          </p:cNvSpPr>
          <p:nvPr/>
        </p:nvSpPr>
        <p:spPr bwMode="auto">
          <a:xfrm>
            <a:off x="1465298" y="4234498"/>
            <a:ext cx="6400800" cy="1752600"/>
          </a:xfrm>
          <a:prstGeom prst="rect">
            <a:avLst/>
          </a:prstGeom>
          <a:noFill/>
          <a:ln w="9525">
            <a:noFill/>
            <a:miter lim="800000"/>
            <a:headEnd/>
            <a:tailEnd/>
          </a:ln>
        </p:spPr>
        <p:txBody>
          <a:bodyPr/>
          <a:lstStyle/>
          <a:p>
            <a:pPr marL="342900" indent="-342900" algn="ctr">
              <a:lnSpc>
                <a:spcPct val="80000"/>
              </a:lnSpc>
              <a:spcBef>
                <a:spcPct val="20000"/>
              </a:spcBef>
              <a:buFont typeface="Arial" charset="0"/>
              <a:buNone/>
            </a:pPr>
            <a:r>
              <a:rPr lang="zh-CN" altLang="en-US" b="1" dirty="0">
                <a:latin typeface="Times New Roman" panose="02020603050405020304" pitchFamily="18" charset="0"/>
                <a:ea typeface="+mn-ea"/>
                <a:cs typeface="Times New Roman" panose="02020603050405020304" pitchFamily="18" charset="0"/>
              </a:rPr>
              <a:t>童立靖</a:t>
            </a:r>
            <a:endParaRPr lang="en-US" b="1" dirty="0">
              <a:latin typeface="Times New Roman" panose="02020603050405020304" pitchFamily="18" charset="0"/>
              <a:ea typeface="+mn-ea"/>
              <a:cs typeface="Times New Roman" panose="02020603050405020304" pitchFamily="18" charset="0"/>
            </a:endParaRPr>
          </a:p>
          <a:p>
            <a:pPr algn="ctr" eaLnBrk="1" fontAlgn="auto" hangingPunct="1">
              <a:spcAft>
                <a:spcPts val="0"/>
              </a:spcAft>
              <a:buFont typeface="Arial" pitchFamily="34" charset="0"/>
              <a:buNone/>
              <a:defRPr/>
            </a:pPr>
            <a:r>
              <a:rPr lang="zh-CN" altLang="en-US" b="1" dirty="0" smtClean="0">
                <a:latin typeface="Times New Roman" panose="02020603050405020304" pitchFamily="18" charset="0"/>
                <a:ea typeface="+mn-ea"/>
                <a:cs typeface="Times New Roman" panose="02020603050405020304" pitchFamily="18" charset="0"/>
              </a:rPr>
              <a:t>北方</a:t>
            </a:r>
            <a:r>
              <a:rPr lang="zh-CN" altLang="en-US" b="1" dirty="0">
                <a:latin typeface="Times New Roman" panose="02020603050405020304" pitchFamily="18" charset="0"/>
                <a:ea typeface="+mn-ea"/>
                <a:cs typeface="Times New Roman" panose="02020603050405020304" pitchFamily="18" charset="0"/>
              </a:rPr>
              <a:t>工业大学计算机学院</a:t>
            </a:r>
            <a:endParaRPr lang="en-US" altLang="zh-CN" b="1" dirty="0">
              <a:latin typeface="Times New Roman" panose="02020603050405020304" pitchFamily="18" charset="0"/>
              <a:ea typeface="+mn-ea"/>
              <a:cs typeface="Times New Roman" panose="02020603050405020304" pitchFamily="18" charset="0"/>
            </a:endParaRPr>
          </a:p>
          <a:p>
            <a:pPr marL="342900" indent="-342900" algn="ctr">
              <a:lnSpc>
                <a:spcPct val="80000"/>
              </a:lnSpc>
              <a:spcBef>
                <a:spcPct val="20000"/>
              </a:spcBef>
              <a:buFont typeface="Arial" charset="0"/>
              <a:buNone/>
            </a:pPr>
            <a:r>
              <a:rPr lang="en-US" altLang="zh-CN" dirty="0" smtClean="0">
                <a:latin typeface="Times New Roman" panose="02020603050405020304" pitchFamily="18" charset="0"/>
                <a:ea typeface="+mn-ea"/>
                <a:cs typeface="Times New Roman" panose="02020603050405020304" pitchFamily="18" charset="0"/>
              </a:rPr>
              <a:t>tong_lijing@163.com</a:t>
            </a:r>
            <a:endParaRPr lang="zh-CN" altLang="en-US" dirty="0">
              <a:latin typeface="Times New Roman" panose="02020603050405020304" pitchFamily="18" charset="0"/>
              <a:ea typeface="+mn-ea"/>
              <a:cs typeface="Times New Roman" panose="02020603050405020304" pitchFamily="18" charset="0"/>
            </a:endParaRPr>
          </a:p>
          <a:p>
            <a:pPr marL="342900" indent="-342900" algn="ctr">
              <a:lnSpc>
                <a:spcPct val="80000"/>
              </a:lnSpc>
              <a:spcBef>
                <a:spcPct val="20000"/>
              </a:spcBef>
              <a:buFont typeface="Arial" charset="0"/>
              <a:buNone/>
            </a:pPr>
            <a:endParaRPr lang="zh-CN" altLang="en-US" sz="2700" dirty="0">
              <a:latin typeface="Calibri" pitchFamily="34" charset="0"/>
            </a:endParaRPr>
          </a:p>
        </p:txBody>
      </p:sp>
    </p:spTree>
    <p:extLst>
      <p:ext uri="{BB962C8B-B14F-4D97-AF65-F5344CB8AC3E}">
        <p14:creationId xmlns:p14="http://schemas.microsoft.com/office/powerpoint/2010/main" val="1471019920"/>
      </p:ext>
    </p:extLst>
  </p:cSld>
  <p:clrMapOvr>
    <a:masterClrMapping/>
  </p:clrMapOvr>
  <p:transition>
    <p:check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01762" name="Picture 1026" descr="lensfn2"/>
          <p:cNvPicPr>
            <a:picLocks noChangeAspect="1" noChangeArrowheads="1"/>
          </p:cNvPicPr>
          <p:nvPr/>
        </p:nvPicPr>
        <p:blipFill>
          <a:blip r:embed="rId3"/>
          <a:srcRect/>
          <a:stretch>
            <a:fillRect/>
          </a:stretch>
        </p:blipFill>
        <p:spPr bwMode="auto">
          <a:xfrm>
            <a:off x="448890" y="1978095"/>
            <a:ext cx="8405919" cy="3508304"/>
          </a:xfrm>
          <a:prstGeom prst="rect">
            <a:avLst/>
          </a:prstGeom>
          <a:noFill/>
        </p:spPr>
      </p:pic>
      <p:sp>
        <p:nvSpPr>
          <p:cNvPr id="501763" name="Rectangle 1027"/>
          <p:cNvSpPr>
            <a:spLocks noChangeArrowheads="1"/>
          </p:cNvSpPr>
          <p:nvPr/>
        </p:nvSpPr>
        <p:spPr bwMode="auto">
          <a:xfrm>
            <a:off x="2519536" y="535825"/>
            <a:ext cx="4912042" cy="769441"/>
          </a:xfrm>
          <a:prstGeom prst="rect">
            <a:avLst/>
          </a:prstGeom>
          <a:noFill/>
          <a:ln w="25400">
            <a:noFill/>
            <a:miter lim="800000"/>
            <a:headEnd/>
            <a:tailEnd type="none" w="sm" len="lg"/>
          </a:ln>
          <a:effectLst/>
        </p:spPr>
        <p:txBody>
          <a:bodyPr wrap="square">
            <a:spAutoFit/>
          </a:bodyPr>
          <a:lstStyle/>
          <a:p>
            <a:pPr algn="ctr"/>
            <a:r>
              <a:rPr lang="zh-CN" altLang="en-US" sz="4400" b="1" dirty="0">
                <a:ea typeface="宋体" pitchFamily="2" charset="-122"/>
              </a:rPr>
              <a:t>点光源入射</a:t>
            </a:r>
          </a:p>
        </p:txBody>
      </p:sp>
    </p:spTree>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03810" name="Picture 2" descr="lensfn3"/>
          <p:cNvPicPr>
            <a:picLocks noChangeAspect="1" noChangeArrowheads="1"/>
          </p:cNvPicPr>
          <p:nvPr/>
        </p:nvPicPr>
        <p:blipFill>
          <a:blip r:embed="rId3"/>
          <a:srcRect/>
          <a:stretch>
            <a:fillRect/>
          </a:stretch>
        </p:blipFill>
        <p:spPr bwMode="auto">
          <a:xfrm>
            <a:off x="434873" y="430573"/>
            <a:ext cx="8010823" cy="3343406"/>
          </a:xfrm>
          <a:prstGeom prst="rect">
            <a:avLst/>
          </a:prstGeom>
          <a:noFill/>
        </p:spPr>
      </p:pic>
      <p:sp>
        <p:nvSpPr>
          <p:cNvPr id="503811" name="Rectangle 3"/>
          <p:cNvSpPr>
            <a:spLocks noChangeArrowheads="1"/>
          </p:cNvSpPr>
          <p:nvPr/>
        </p:nvSpPr>
        <p:spPr bwMode="auto">
          <a:xfrm>
            <a:off x="349136" y="3500581"/>
            <a:ext cx="8258290" cy="3046988"/>
          </a:xfrm>
          <a:prstGeom prst="rect">
            <a:avLst/>
          </a:prstGeom>
          <a:noFill/>
          <a:ln w="25400">
            <a:noFill/>
            <a:miter lim="800000"/>
            <a:headEnd/>
            <a:tailEnd type="none" w="sm" len="lg"/>
          </a:ln>
          <a:effectLst/>
        </p:spPr>
        <p:txBody>
          <a:bodyPr wrap="square">
            <a:spAutoFit/>
          </a:bodyPr>
          <a:lstStyle/>
          <a:p>
            <a:pPr algn="just"/>
            <a:r>
              <a:rPr lang="zh-CN" altLang="en-US" dirty="0">
                <a:ea typeface="宋体" pitchFamily="2" charset="-122"/>
              </a:rPr>
              <a:t>这是什么</a:t>
            </a:r>
            <a:r>
              <a:rPr lang="zh-CN" altLang="en-US" dirty="0" smtClean="0">
                <a:ea typeface="宋体" pitchFamily="2" charset="-122"/>
              </a:rPr>
              <a:t>现象</a:t>
            </a:r>
            <a:r>
              <a:rPr lang="en-US" altLang="zh-CN" dirty="0" smtClean="0">
                <a:ea typeface="宋体" pitchFamily="2" charset="-122"/>
              </a:rPr>
              <a:t>???</a:t>
            </a:r>
            <a:endParaRPr lang="zh-CN" altLang="en-US" dirty="0">
              <a:ea typeface="宋体" pitchFamily="2" charset="-122"/>
            </a:endParaRPr>
          </a:p>
          <a:p>
            <a:pPr algn="just"/>
            <a:r>
              <a:rPr lang="en-US" altLang="zh-CN" dirty="0">
                <a:ea typeface="宋体" pitchFamily="2" charset="-122"/>
              </a:rPr>
              <a:t>If the lens can not properly focus light on the retina, the image will fall either behind or in front of the retina. </a:t>
            </a:r>
          </a:p>
          <a:p>
            <a:pPr algn="just" eaLnBrk="0" hangingPunct="0"/>
            <a:r>
              <a:rPr lang="en-US" altLang="zh-CN" dirty="0">
                <a:ea typeface="宋体" pitchFamily="2" charset="-122"/>
              </a:rPr>
              <a:t>Can you guess what would happen if the lens is too fat? </a:t>
            </a:r>
          </a:p>
        </p:txBody>
      </p:sp>
    </p:spTree>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19554" name="Picture 2" descr="lensfn3"/>
          <p:cNvPicPr>
            <a:picLocks noChangeAspect="1" noChangeArrowheads="1"/>
          </p:cNvPicPr>
          <p:nvPr/>
        </p:nvPicPr>
        <p:blipFill>
          <a:blip r:embed="rId3"/>
          <a:srcRect/>
          <a:stretch>
            <a:fillRect/>
          </a:stretch>
        </p:blipFill>
        <p:spPr bwMode="auto">
          <a:xfrm>
            <a:off x="1002887" y="358054"/>
            <a:ext cx="7276580" cy="3036962"/>
          </a:xfrm>
          <a:prstGeom prst="rect">
            <a:avLst/>
          </a:prstGeom>
          <a:noFill/>
        </p:spPr>
      </p:pic>
      <p:sp>
        <p:nvSpPr>
          <p:cNvPr id="919555" name="Rectangle 3"/>
          <p:cNvSpPr>
            <a:spLocks noChangeArrowheads="1"/>
          </p:cNvSpPr>
          <p:nvPr/>
        </p:nvSpPr>
        <p:spPr bwMode="auto">
          <a:xfrm>
            <a:off x="448888" y="3417455"/>
            <a:ext cx="8196348" cy="3046988"/>
          </a:xfrm>
          <a:prstGeom prst="rect">
            <a:avLst/>
          </a:prstGeom>
          <a:noFill/>
          <a:ln w="25400">
            <a:noFill/>
            <a:miter lim="800000"/>
            <a:headEnd/>
            <a:tailEnd type="none" w="sm" len="lg"/>
          </a:ln>
          <a:effectLst/>
        </p:spPr>
        <p:txBody>
          <a:bodyPr wrap="square">
            <a:spAutoFit/>
          </a:bodyPr>
          <a:lstStyle/>
          <a:p>
            <a:r>
              <a:rPr lang="zh-CN" altLang="en-US" dirty="0">
                <a:ea typeface="宋体" pitchFamily="2" charset="-122"/>
              </a:rPr>
              <a:t>这是什么现象？老花</a:t>
            </a:r>
            <a:r>
              <a:rPr lang="zh-CN" altLang="en-US" dirty="0" smtClean="0">
                <a:ea typeface="宋体" pitchFamily="2" charset="-122"/>
              </a:rPr>
              <a:t>。体会一下</a:t>
            </a:r>
            <a:r>
              <a:rPr lang="en-US" altLang="zh-CN" dirty="0" smtClean="0">
                <a:ea typeface="宋体" pitchFamily="2" charset="-122"/>
              </a:rPr>
              <a:t>???</a:t>
            </a:r>
            <a:endParaRPr lang="zh-CN" altLang="en-US" dirty="0">
              <a:ea typeface="宋体" pitchFamily="2" charset="-122"/>
            </a:endParaRPr>
          </a:p>
          <a:p>
            <a:pPr algn="just"/>
            <a:r>
              <a:rPr lang="en-US" altLang="zh-CN" dirty="0">
                <a:ea typeface="宋体" pitchFamily="2" charset="-122"/>
              </a:rPr>
              <a:t>If the lens can not properly focus light on the retina, the image will fall either behind or in front of the retina. </a:t>
            </a:r>
          </a:p>
          <a:p>
            <a:pPr algn="just" eaLnBrk="0" hangingPunct="0"/>
            <a:r>
              <a:rPr lang="en-US" altLang="zh-CN" dirty="0">
                <a:ea typeface="宋体" pitchFamily="2" charset="-122"/>
              </a:rPr>
              <a:t>Can you guess what would happen if the lens is too fat? </a:t>
            </a:r>
          </a:p>
        </p:txBody>
      </p:sp>
    </p:spTree>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05858" name="Picture 1026" descr="lensfn6"/>
          <p:cNvPicPr>
            <a:picLocks noChangeAspect="1" noChangeArrowheads="1"/>
          </p:cNvPicPr>
          <p:nvPr/>
        </p:nvPicPr>
        <p:blipFill>
          <a:blip r:embed="rId3"/>
          <a:srcRect/>
          <a:stretch>
            <a:fillRect/>
          </a:stretch>
        </p:blipFill>
        <p:spPr bwMode="auto">
          <a:xfrm>
            <a:off x="544493" y="615143"/>
            <a:ext cx="8206673" cy="5495560"/>
          </a:xfrm>
          <a:prstGeom prst="rect">
            <a:avLst/>
          </a:prstGeom>
          <a:noFill/>
        </p:spPr>
      </p:pic>
    </p:spTree>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07906" name="Picture 1026" descr="lensfn4"/>
          <p:cNvPicPr>
            <a:picLocks noChangeAspect="1" noChangeArrowheads="1"/>
          </p:cNvPicPr>
          <p:nvPr/>
        </p:nvPicPr>
        <p:blipFill>
          <a:blip r:embed="rId3"/>
          <a:srcRect/>
          <a:stretch>
            <a:fillRect/>
          </a:stretch>
        </p:blipFill>
        <p:spPr bwMode="auto">
          <a:xfrm>
            <a:off x="1385286" y="448891"/>
            <a:ext cx="6545031" cy="3570802"/>
          </a:xfrm>
          <a:prstGeom prst="rect">
            <a:avLst/>
          </a:prstGeom>
          <a:noFill/>
        </p:spPr>
      </p:pic>
      <p:sp>
        <p:nvSpPr>
          <p:cNvPr id="507907" name="Rectangle 1027"/>
          <p:cNvSpPr>
            <a:spLocks noChangeArrowheads="1"/>
          </p:cNvSpPr>
          <p:nvPr/>
        </p:nvSpPr>
        <p:spPr bwMode="auto">
          <a:xfrm>
            <a:off x="232760" y="4160838"/>
            <a:ext cx="8794865" cy="2554545"/>
          </a:xfrm>
          <a:prstGeom prst="rect">
            <a:avLst/>
          </a:prstGeom>
          <a:noFill/>
          <a:ln w="25400">
            <a:noFill/>
            <a:miter lim="800000"/>
            <a:headEnd/>
            <a:tailEnd type="none" w="sm" len="lg"/>
          </a:ln>
          <a:effectLst/>
        </p:spPr>
        <p:txBody>
          <a:bodyPr wrap="square">
            <a:spAutoFit/>
          </a:bodyPr>
          <a:lstStyle/>
          <a:p>
            <a:pPr algn="just"/>
            <a:r>
              <a:rPr lang="zh-CN" altLang="en-US" dirty="0">
                <a:latin typeface="+mn-ea"/>
                <a:ea typeface="+mn-ea"/>
              </a:rPr>
              <a:t>这是什么</a:t>
            </a:r>
            <a:r>
              <a:rPr lang="zh-CN" altLang="en-US" dirty="0" smtClean="0">
                <a:latin typeface="+mn-ea"/>
                <a:ea typeface="+mn-ea"/>
              </a:rPr>
              <a:t>现象</a:t>
            </a:r>
            <a:r>
              <a:rPr lang="en-US" altLang="zh-CN" dirty="0" smtClean="0">
                <a:latin typeface="+mn-ea"/>
                <a:ea typeface="+mn-ea"/>
              </a:rPr>
              <a:t>???</a:t>
            </a:r>
            <a:r>
              <a:rPr lang="zh-CN" altLang="en-US" dirty="0" smtClean="0">
                <a:latin typeface="+mn-ea"/>
                <a:ea typeface="+mn-ea"/>
              </a:rPr>
              <a:t>怎么办</a:t>
            </a:r>
            <a:r>
              <a:rPr lang="en-US" altLang="zh-CN" dirty="0" smtClean="0">
                <a:latin typeface="+mn-ea"/>
                <a:ea typeface="+mn-ea"/>
              </a:rPr>
              <a:t>???</a:t>
            </a:r>
            <a:endParaRPr lang="zh-CN" altLang="en-US" dirty="0">
              <a:latin typeface="+mn-ea"/>
              <a:ea typeface="+mn-ea"/>
            </a:endParaRPr>
          </a:p>
          <a:p>
            <a:pPr algn="just"/>
            <a:r>
              <a:rPr lang="en-US" altLang="zh-CN" dirty="0">
                <a:ea typeface="宋体" pitchFamily="2" charset="-122"/>
              </a:rPr>
              <a:t>If you guessed that when the lens is too fat that light is </a:t>
            </a:r>
            <a:r>
              <a:rPr lang="en-US" altLang="zh-CN" dirty="0" err="1">
                <a:ea typeface="宋体" pitchFamily="2" charset="-122"/>
              </a:rPr>
              <a:t>focussed</a:t>
            </a:r>
            <a:r>
              <a:rPr lang="en-US" altLang="zh-CN" dirty="0">
                <a:ea typeface="宋体" pitchFamily="2" charset="-122"/>
              </a:rPr>
              <a:t> in front of the retina, you were right. </a:t>
            </a:r>
          </a:p>
          <a:p>
            <a:pPr algn="just" eaLnBrk="0" hangingPunct="0"/>
            <a:r>
              <a:rPr lang="en-US" altLang="zh-CN" dirty="0">
                <a:ea typeface="宋体" pitchFamily="2" charset="-122"/>
              </a:rPr>
              <a:t>Is there a remedy for lens problems that do not allow light to be properly focused on the retina? Sure</a:t>
            </a:r>
            <a:r>
              <a:rPr lang="en-US" altLang="zh-CN" dirty="0" smtClean="0">
                <a:ea typeface="宋体" pitchFamily="2" charset="-122"/>
              </a:rPr>
              <a:t>.</a:t>
            </a:r>
            <a:endParaRPr lang="en-US" altLang="zh-CN" sz="2400" dirty="0">
              <a:ea typeface="宋体" pitchFamily="2" charset="-122"/>
            </a:endParaRPr>
          </a:p>
        </p:txBody>
      </p:sp>
    </p:spTree>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09954" name="Picture 2" descr="lensfn5"/>
          <p:cNvPicPr>
            <a:picLocks noChangeAspect="1" noChangeArrowheads="1"/>
          </p:cNvPicPr>
          <p:nvPr/>
        </p:nvPicPr>
        <p:blipFill>
          <a:blip r:embed="rId3"/>
          <a:srcRect/>
          <a:stretch>
            <a:fillRect/>
          </a:stretch>
        </p:blipFill>
        <p:spPr bwMode="auto">
          <a:xfrm>
            <a:off x="2369137" y="325553"/>
            <a:ext cx="4758282" cy="2866534"/>
          </a:xfrm>
          <a:prstGeom prst="rect">
            <a:avLst/>
          </a:prstGeom>
          <a:noFill/>
        </p:spPr>
      </p:pic>
      <p:sp>
        <p:nvSpPr>
          <p:cNvPr id="509955" name="Rectangle 3"/>
          <p:cNvSpPr>
            <a:spLocks noChangeArrowheads="1"/>
          </p:cNvSpPr>
          <p:nvPr/>
        </p:nvSpPr>
        <p:spPr bwMode="auto">
          <a:xfrm>
            <a:off x="299258" y="2736446"/>
            <a:ext cx="8844742" cy="4401205"/>
          </a:xfrm>
          <a:prstGeom prst="rect">
            <a:avLst/>
          </a:prstGeom>
          <a:noFill/>
          <a:ln w="25400">
            <a:noFill/>
            <a:miter lim="800000"/>
            <a:headEnd/>
            <a:tailEnd type="none" w="sm" len="lg"/>
          </a:ln>
          <a:effectLst/>
        </p:spPr>
        <p:txBody>
          <a:bodyPr wrap="square">
            <a:spAutoFit/>
          </a:bodyPr>
          <a:lstStyle/>
          <a:p>
            <a:pPr algn="just"/>
            <a:r>
              <a:rPr lang="zh-CN" altLang="en-US" dirty="0">
                <a:latin typeface="Times New Roman" pitchFamily="18" charset="0"/>
                <a:ea typeface="+mn-ea"/>
                <a:cs typeface="Times New Roman" pitchFamily="18" charset="0"/>
              </a:rPr>
              <a:t>眼镜的作用。</a:t>
            </a:r>
          </a:p>
          <a:p>
            <a:pPr algn="just"/>
            <a:r>
              <a:rPr lang="en-US" altLang="zh-CN" dirty="0">
                <a:latin typeface="Times New Roman" pitchFamily="18" charset="0"/>
                <a:ea typeface="+mn-ea"/>
                <a:cs typeface="Times New Roman" pitchFamily="18" charset="0"/>
              </a:rPr>
              <a:t>Many people wear contact lenses to help image light properly on to the retina. Another solution is for a person to wear glasses. This places a lens in front of the eye not on the cornea as is the case with contact lenses. </a:t>
            </a:r>
          </a:p>
          <a:p>
            <a:pPr algn="just" eaLnBrk="0" hangingPunct="0"/>
            <a:r>
              <a:rPr lang="en-US" altLang="zh-CN" dirty="0">
                <a:latin typeface="Times New Roman" pitchFamily="18" charset="0"/>
                <a:ea typeface="+mn-ea"/>
                <a:cs typeface="Times New Roman" pitchFamily="18" charset="0"/>
              </a:rPr>
              <a:t>A recent solution is to use a laser to reshape the cornea. this solution is possible only in some cases.</a:t>
            </a:r>
          </a:p>
          <a:p>
            <a:pPr algn="just" eaLnBrk="0" hangingPunct="0"/>
            <a:endParaRPr lang="en-US" altLang="zh-CN" sz="2400" dirty="0">
              <a:ea typeface="宋体" pitchFamily="2" charset="-122"/>
            </a:endParaRPr>
          </a:p>
        </p:txBody>
      </p:sp>
    </p:spTree>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99363" name="Picture 3" descr="specsens"/>
          <p:cNvPicPr>
            <a:picLocks noChangeAspect="1" noChangeArrowheads="1"/>
          </p:cNvPicPr>
          <p:nvPr/>
        </p:nvPicPr>
        <p:blipFill>
          <a:blip r:embed="rId3"/>
          <a:srcRect/>
          <a:stretch>
            <a:fillRect/>
          </a:stretch>
        </p:blipFill>
        <p:spPr bwMode="auto">
          <a:xfrm>
            <a:off x="748687" y="1566549"/>
            <a:ext cx="7697049" cy="5018373"/>
          </a:xfrm>
          <a:prstGeom prst="rect">
            <a:avLst/>
          </a:prstGeom>
          <a:noFill/>
        </p:spPr>
      </p:pic>
      <p:sp>
        <p:nvSpPr>
          <p:cNvPr id="399364" name="Rectangle 4"/>
          <p:cNvSpPr>
            <a:spLocks noChangeArrowheads="1"/>
          </p:cNvSpPr>
          <p:nvPr/>
        </p:nvSpPr>
        <p:spPr bwMode="auto">
          <a:xfrm>
            <a:off x="199505" y="353724"/>
            <a:ext cx="8944495" cy="1200329"/>
          </a:xfrm>
          <a:prstGeom prst="rect">
            <a:avLst/>
          </a:prstGeom>
          <a:noFill/>
          <a:ln w="25400">
            <a:noFill/>
            <a:miter lim="800000"/>
            <a:headEnd/>
            <a:tailEnd type="none" w="sm" len="lg"/>
          </a:ln>
          <a:effectLst/>
        </p:spPr>
        <p:txBody>
          <a:bodyPr wrap="square">
            <a:spAutoFit/>
          </a:bodyPr>
          <a:lstStyle/>
          <a:p>
            <a:pPr algn="ctr"/>
            <a:r>
              <a:rPr lang="en-US" altLang="zh-CN" sz="3600" dirty="0">
                <a:ea typeface="宋体" pitchFamily="2" charset="-122"/>
              </a:rPr>
              <a:t>Spectral Sensitivity Curves of </a:t>
            </a:r>
            <a:r>
              <a:rPr lang="en-US" altLang="zh-CN" sz="3600" b="1" dirty="0">
                <a:solidFill>
                  <a:schemeClr val="bg2"/>
                </a:solidFill>
                <a:effectLst>
                  <a:outerShdw blurRad="38100" dist="38100" dir="2700000" algn="tl">
                    <a:srgbClr val="C0C0C0"/>
                  </a:outerShdw>
                </a:effectLst>
                <a:ea typeface="宋体" pitchFamily="2" charset="-122"/>
              </a:rPr>
              <a:t>Rods</a:t>
            </a:r>
            <a:r>
              <a:rPr lang="en-US" altLang="zh-CN" sz="3600" b="1" dirty="0">
                <a:effectLst>
                  <a:outerShdw blurRad="38100" dist="38100" dir="2700000" algn="tl">
                    <a:srgbClr val="C0C0C0"/>
                  </a:outerShdw>
                </a:effectLst>
                <a:ea typeface="宋体" pitchFamily="2" charset="-122"/>
              </a:rPr>
              <a:t> &amp; </a:t>
            </a:r>
            <a:r>
              <a:rPr lang="en-US" altLang="zh-CN" sz="3600" b="1" dirty="0">
                <a:solidFill>
                  <a:schemeClr val="hlink"/>
                </a:solidFill>
                <a:effectLst>
                  <a:outerShdw blurRad="38100" dist="38100" dir="2700000" algn="tl">
                    <a:srgbClr val="C0C0C0"/>
                  </a:outerShdw>
                </a:effectLst>
                <a:ea typeface="宋体" pitchFamily="2" charset="-122"/>
              </a:rPr>
              <a:t>C</a:t>
            </a:r>
            <a:r>
              <a:rPr lang="en-US" altLang="zh-CN" sz="3600" b="1" dirty="0">
                <a:solidFill>
                  <a:srgbClr val="00FF00"/>
                </a:solidFill>
                <a:effectLst>
                  <a:outerShdw blurRad="38100" dist="38100" dir="2700000" algn="tl">
                    <a:srgbClr val="C0C0C0"/>
                  </a:outerShdw>
                </a:effectLst>
                <a:ea typeface="宋体" pitchFamily="2" charset="-122"/>
              </a:rPr>
              <a:t>o</a:t>
            </a:r>
            <a:r>
              <a:rPr lang="en-US" altLang="zh-CN" sz="3600" b="1" dirty="0">
                <a:solidFill>
                  <a:srgbClr val="0000FF"/>
                </a:solidFill>
                <a:effectLst>
                  <a:outerShdw blurRad="38100" dist="38100" dir="2700000" algn="tl">
                    <a:srgbClr val="C0C0C0"/>
                  </a:outerShdw>
                </a:effectLst>
                <a:ea typeface="宋体" pitchFamily="2" charset="-122"/>
              </a:rPr>
              <a:t>n</a:t>
            </a:r>
            <a:r>
              <a:rPr lang="en-US" altLang="zh-CN" sz="3600" b="1" dirty="0">
                <a:solidFill>
                  <a:schemeClr val="hlink"/>
                </a:solidFill>
                <a:effectLst>
                  <a:outerShdw blurRad="38100" dist="38100" dir="2700000" algn="tl">
                    <a:srgbClr val="C0C0C0"/>
                  </a:outerShdw>
                </a:effectLst>
                <a:ea typeface="宋体" pitchFamily="2" charset="-122"/>
              </a:rPr>
              <a:t>e</a:t>
            </a:r>
            <a:r>
              <a:rPr lang="en-US" altLang="zh-CN" sz="3600" b="1" dirty="0">
                <a:solidFill>
                  <a:srgbClr val="00FF00"/>
                </a:solidFill>
                <a:effectLst>
                  <a:outerShdw blurRad="38100" dist="38100" dir="2700000" algn="tl">
                    <a:srgbClr val="C0C0C0"/>
                  </a:outerShdw>
                </a:effectLst>
                <a:ea typeface="宋体" pitchFamily="2" charset="-122"/>
              </a:rPr>
              <a:t>s</a:t>
            </a:r>
          </a:p>
          <a:p>
            <a:pPr algn="ctr" eaLnBrk="0" hangingPunct="0"/>
            <a:r>
              <a:rPr lang="zh-CN" altLang="en-US" sz="3600" b="1" dirty="0">
                <a:ea typeface="宋体" pitchFamily="2" charset="-122"/>
              </a:rPr>
              <a:t>感光曲线（感光是一个范围）</a:t>
            </a:r>
          </a:p>
        </p:txBody>
      </p:sp>
    </p:spTree>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rrowheads="1"/>
          </p:cNvSpPr>
          <p:nvPr>
            <p:ph type="title" idx="4294967295"/>
          </p:nvPr>
        </p:nvSpPr>
        <p:spPr>
          <a:xfrm>
            <a:off x="539750" y="549275"/>
            <a:ext cx="8229600" cy="1143000"/>
          </a:xfrm>
        </p:spPr>
        <p:txBody>
          <a:bodyPr/>
          <a:lstStyle/>
          <a:p>
            <a:pPr eaLnBrk="1" hangingPunct="1">
              <a:defRPr/>
            </a:pPr>
            <a:r>
              <a:rPr lang="zh-CN" b="1" dirty="0" smtClean="0">
                <a:latin typeface="+mn-ea"/>
                <a:ea typeface="+mn-ea"/>
              </a:rPr>
              <a:t>第二章 图像的</a:t>
            </a:r>
            <a:r>
              <a:rPr lang="zh-CN" altLang="en-US" b="1" dirty="0" smtClean="0">
                <a:latin typeface="宋体" pitchFamily="2" charset="-122"/>
              </a:rPr>
              <a:t>数字化</a:t>
            </a:r>
            <a:endParaRPr lang="zh-CN" b="1" dirty="0" smtClean="0">
              <a:latin typeface="+mn-ea"/>
              <a:ea typeface="+mn-ea"/>
            </a:endParaRPr>
          </a:p>
        </p:txBody>
      </p:sp>
      <p:sp>
        <p:nvSpPr>
          <p:cNvPr id="7171" name="Rectangle 3"/>
          <p:cNvSpPr>
            <a:spLocks noGrp="1" noRot="1" noChangeArrowheads="1"/>
          </p:cNvSpPr>
          <p:nvPr>
            <p:ph idx="4294967295"/>
          </p:nvPr>
        </p:nvSpPr>
        <p:spPr>
          <a:xfrm>
            <a:off x="1403350" y="1989138"/>
            <a:ext cx="6264275" cy="3654440"/>
          </a:xfrm>
          <a:solidFill>
            <a:schemeClr val="bg1"/>
          </a:solidFill>
          <a:ln w="57150" cmpd="thickThin">
            <a:solidFill>
              <a:schemeClr val="bg1"/>
            </a:solidFill>
          </a:ln>
        </p:spPr>
        <p:txBody>
          <a:bodyPr/>
          <a:lstStyle/>
          <a:p>
            <a:pPr eaLnBrk="1" hangingPunct="1">
              <a:buNone/>
              <a:defRPr/>
            </a:pPr>
            <a:r>
              <a:rPr lang="en-US" altLang="zh-CN" dirty="0" smtClean="0">
                <a:solidFill>
                  <a:srgbClr val="0000FF"/>
                </a:solidFill>
                <a:latin typeface="Times New Roman" pitchFamily="18" charset="0"/>
                <a:cs typeface="Times New Roman" pitchFamily="18" charset="0"/>
              </a:rPr>
              <a:t>2.1</a:t>
            </a:r>
            <a:r>
              <a:rPr lang="en-US" altLang="zh-CN" b="1" dirty="0" smtClean="0">
                <a:solidFill>
                  <a:srgbClr val="0000FF"/>
                </a:solidFill>
                <a:latin typeface="+mn-ea"/>
              </a:rPr>
              <a:t> </a:t>
            </a:r>
            <a:r>
              <a:rPr lang="zh-CN" altLang="en-US" b="1" dirty="0" smtClean="0">
                <a:solidFill>
                  <a:srgbClr val="0000FF"/>
                </a:solidFill>
                <a:latin typeface="+mn-ea"/>
              </a:rPr>
              <a:t>人眼的视觉特性</a:t>
            </a:r>
            <a:endParaRPr lang="en-US" altLang="zh-CN" b="1" dirty="0" smtClean="0">
              <a:solidFill>
                <a:srgbClr val="0000FF"/>
              </a:solidFill>
              <a:latin typeface="+mn-ea"/>
            </a:endParaRPr>
          </a:p>
          <a:p>
            <a:pPr eaLnBrk="1" hangingPunct="1">
              <a:buNone/>
              <a:defRPr/>
            </a:pPr>
            <a:r>
              <a:rPr lang="en-US" altLang="zh-CN" dirty="0" smtClean="0">
                <a:latin typeface="Times New Roman" pitchFamily="18" charset="0"/>
                <a:cs typeface="Times New Roman" pitchFamily="18" charset="0"/>
              </a:rPr>
              <a:t>2.2</a:t>
            </a:r>
            <a:r>
              <a:rPr lang="en-US" altLang="zh-CN" dirty="0" smtClean="0">
                <a:latin typeface="+mn-ea"/>
              </a:rPr>
              <a:t> </a:t>
            </a:r>
            <a:r>
              <a:rPr lang="zh-CN" altLang="en-US" dirty="0" smtClean="0">
                <a:latin typeface="+mn-ea"/>
              </a:rPr>
              <a:t>图像的数字化</a:t>
            </a:r>
          </a:p>
          <a:p>
            <a:pPr eaLnBrk="1" hangingPunct="1">
              <a:buNone/>
              <a:defRPr/>
            </a:pPr>
            <a:r>
              <a:rPr lang="en-US" altLang="zh-CN" dirty="0" smtClean="0">
                <a:latin typeface="Times New Roman" pitchFamily="18" charset="0"/>
                <a:cs typeface="Times New Roman" pitchFamily="18" charset="0"/>
              </a:rPr>
              <a:t>2.3</a:t>
            </a:r>
            <a:r>
              <a:rPr lang="en-US" altLang="zh-CN" dirty="0" smtClean="0">
                <a:latin typeface="+mn-ea"/>
              </a:rPr>
              <a:t> </a:t>
            </a:r>
            <a:r>
              <a:rPr lang="zh-CN" altLang="en-US" dirty="0" smtClean="0">
                <a:latin typeface="+mn-ea"/>
              </a:rPr>
              <a:t>数字图像的数值描述</a:t>
            </a:r>
            <a:endParaRPr lang="en-US" altLang="zh-CN" dirty="0" smtClean="0">
              <a:latin typeface="+mn-ea"/>
            </a:endParaRPr>
          </a:p>
          <a:p>
            <a:pPr eaLnBrk="1" hangingPunct="1">
              <a:buNone/>
              <a:defRPr/>
            </a:pPr>
            <a:r>
              <a:rPr lang="en-US" altLang="zh-CN" dirty="0" smtClean="0">
                <a:latin typeface="Times New Roman" pitchFamily="18" charset="0"/>
                <a:cs typeface="Times New Roman" pitchFamily="18" charset="0"/>
              </a:rPr>
              <a:t>2.4</a:t>
            </a:r>
            <a:r>
              <a:rPr lang="en-US" altLang="zh-CN" dirty="0" smtClean="0">
                <a:latin typeface="+mn-ea"/>
              </a:rPr>
              <a:t> </a:t>
            </a:r>
            <a:r>
              <a:rPr lang="zh-CN" altLang="en-US" dirty="0" smtClean="0">
                <a:latin typeface="+mn-ea"/>
              </a:rPr>
              <a:t>数字图像的位图文件结构</a:t>
            </a:r>
          </a:p>
          <a:p>
            <a:pPr eaLnBrk="1" hangingPunct="1">
              <a:buNone/>
              <a:defRPr/>
            </a:pPr>
            <a:r>
              <a:rPr lang="en-US" altLang="zh-CN" dirty="0" smtClean="0">
                <a:latin typeface="Times New Roman" pitchFamily="18" charset="0"/>
                <a:cs typeface="Times New Roman" pitchFamily="18" charset="0"/>
              </a:rPr>
              <a:t>2.5</a:t>
            </a:r>
            <a:r>
              <a:rPr lang="en-US" altLang="zh-CN" dirty="0" smtClean="0">
                <a:latin typeface="+mn-ea"/>
              </a:rPr>
              <a:t> </a:t>
            </a:r>
            <a:r>
              <a:rPr lang="zh-CN" dirty="0" smtClean="0">
                <a:latin typeface="+mn-ea"/>
              </a:rPr>
              <a:t>数字图像的灰度直方图</a:t>
            </a:r>
            <a:endParaRPr lang="en-US" altLang="zh-CN" dirty="0" smtClean="0">
              <a:latin typeface="+mn-ea"/>
            </a:endParaRPr>
          </a:p>
          <a:p>
            <a:pPr eaLnBrk="1" hangingPunct="1">
              <a:buNone/>
              <a:defRPr/>
            </a:pPr>
            <a:r>
              <a:rPr lang="en-US" altLang="zh-CN" dirty="0" smtClean="0">
                <a:latin typeface="Times New Roman" pitchFamily="18" charset="0"/>
                <a:cs typeface="Times New Roman" pitchFamily="18" charset="0"/>
              </a:rPr>
              <a:t>2.6</a:t>
            </a:r>
            <a:r>
              <a:rPr lang="en-US" altLang="zh-CN" dirty="0" smtClean="0">
                <a:latin typeface="+mn-ea"/>
              </a:rPr>
              <a:t> </a:t>
            </a:r>
            <a:r>
              <a:rPr lang="zh-CN" altLang="en-US" dirty="0" smtClean="0">
                <a:latin typeface="+mn-ea"/>
              </a:rPr>
              <a:t>非均匀量化与矢量量化</a:t>
            </a:r>
            <a:endParaRPr lang="zh-CN" dirty="0" smtClean="0">
              <a:latin typeface="+mn-ea"/>
            </a:endParaRPr>
          </a:p>
        </p:txBody>
      </p:sp>
    </p:spTree>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1411" name="Picture 3" descr="lambdas"/>
          <p:cNvPicPr>
            <a:picLocks noChangeAspect="1" noChangeArrowheads="1"/>
          </p:cNvPicPr>
          <p:nvPr/>
        </p:nvPicPr>
        <p:blipFill>
          <a:blip r:embed="rId3"/>
          <a:srcRect/>
          <a:stretch>
            <a:fillRect/>
          </a:stretch>
        </p:blipFill>
        <p:spPr bwMode="auto">
          <a:xfrm>
            <a:off x="2817178" y="1435100"/>
            <a:ext cx="5807075" cy="5422900"/>
          </a:xfrm>
          <a:prstGeom prst="rect">
            <a:avLst/>
          </a:prstGeom>
          <a:noFill/>
        </p:spPr>
      </p:pic>
      <p:sp>
        <p:nvSpPr>
          <p:cNvPr id="401412" name="Text Box 4"/>
          <p:cNvSpPr txBox="1">
            <a:spLocks noChangeArrowheads="1"/>
          </p:cNvSpPr>
          <p:nvPr/>
        </p:nvSpPr>
        <p:spPr bwMode="auto">
          <a:xfrm>
            <a:off x="315875" y="1487771"/>
            <a:ext cx="2759825" cy="2554545"/>
          </a:xfrm>
          <a:prstGeom prst="rect">
            <a:avLst/>
          </a:prstGeom>
          <a:noFill/>
          <a:ln w="25400">
            <a:noFill/>
            <a:miter lim="800000"/>
            <a:headEnd/>
            <a:tailEnd type="none" w="sm" len="lg"/>
          </a:ln>
          <a:effectLst/>
        </p:spPr>
        <p:txBody>
          <a:bodyPr wrap="square">
            <a:spAutoFit/>
          </a:bodyPr>
          <a:lstStyle/>
          <a:p>
            <a:pPr>
              <a:spcBef>
                <a:spcPct val="50000"/>
              </a:spcBef>
            </a:pPr>
            <a:r>
              <a:rPr lang="zh-CN" altLang="en-US" dirty="0" smtClean="0">
                <a:latin typeface="+mn-ea"/>
                <a:ea typeface="+mn-ea"/>
              </a:rPr>
              <a:t>有时</a:t>
            </a:r>
            <a:r>
              <a:rPr lang="zh-CN" altLang="en-US" dirty="0">
                <a:latin typeface="+mn-ea"/>
                <a:ea typeface="+mn-ea"/>
              </a:rPr>
              <a:t>灰度图像更</a:t>
            </a:r>
            <a:r>
              <a:rPr lang="zh-CN" altLang="en-US" dirty="0" smtClean="0">
                <a:latin typeface="+mn-ea"/>
                <a:ea typeface="+mn-ea"/>
              </a:rPr>
              <a:t>有效：</a:t>
            </a:r>
            <a:endParaRPr lang="zh-CN" altLang="en-US" dirty="0">
              <a:latin typeface="+mn-ea"/>
              <a:ea typeface="+mn-ea"/>
            </a:endParaRPr>
          </a:p>
          <a:p>
            <a:pPr>
              <a:spcBef>
                <a:spcPct val="50000"/>
              </a:spcBef>
            </a:pPr>
            <a:r>
              <a:rPr lang="zh-CN" altLang="en-US" dirty="0">
                <a:latin typeface="+mn-ea"/>
                <a:ea typeface="+mn-ea"/>
              </a:rPr>
              <a:t>军事</a:t>
            </a:r>
            <a:r>
              <a:rPr lang="zh-CN" altLang="en-US" dirty="0" smtClean="0">
                <a:latin typeface="+mn-ea"/>
                <a:ea typeface="+mn-ea"/>
              </a:rPr>
              <a:t>照片</a:t>
            </a:r>
            <a:endParaRPr lang="en-US" altLang="zh-CN" dirty="0" smtClean="0">
              <a:latin typeface="+mn-ea"/>
              <a:ea typeface="+mn-ea"/>
            </a:endParaRPr>
          </a:p>
          <a:p>
            <a:pPr>
              <a:spcBef>
                <a:spcPct val="50000"/>
              </a:spcBef>
            </a:pPr>
            <a:r>
              <a:rPr lang="zh-CN" altLang="en-US" dirty="0" smtClean="0">
                <a:latin typeface="+mn-ea"/>
                <a:ea typeface="+mn-ea"/>
              </a:rPr>
              <a:t>色弱飞行员</a:t>
            </a:r>
            <a:endParaRPr lang="zh-CN" altLang="en-US" dirty="0">
              <a:latin typeface="+mn-ea"/>
              <a:ea typeface="+mn-ea"/>
            </a:endParaRPr>
          </a:p>
        </p:txBody>
      </p:sp>
      <p:sp>
        <p:nvSpPr>
          <p:cNvPr id="4" name="矩形 3"/>
          <p:cNvSpPr/>
          <p:nvPr/>
        </p:nvSpPr>
        <p:spPr>
          <a:xfrm>
            <a:off x="3587405" y="289966"/>
            <a:ext cx="2441694" cy="769441"/>
          </a:xfrm>
          <a:prstGeom prst="rect">
            <a:avLst/>
          </a:prstGeom>
        </p:spPr>
        <p:txBody>
          <a:bodyPr wrap="none">
            <a:spAutoFit/>
          </a:bodyPr>
          <a:lstStyle/>
          <a:p>
            <a:pPr lvl="0">
              <a:spcBef>
                <a:spcPct val="50000"/>
              </a:spcBef>
            </a:pPr>
            <a:r>
              <a:rPr lang="zh-CN" altLang="en-US" sz="4400" b="1" dirty="0">
                <a:solidFill>
                  <a:srgbClr val="000000"/>
                </a:solidFill>
                <a:latin typeface="+mn-ea"/>
                <a:ea typeface="+mn-ea"/>
              </a:rPr>
              <a:t>感光能力</a:t>
            </a:r>
            <a:endParaRPr lang="en-US" altLang="zh-CN" sz="4400" b="1" dirty="0">
              <a:solidFill>
                <a:srgbClr val="000000"/>
              </a:solidFill>
              <a:latin typeface="+mn-ea"/>
              <a:ea typeface="+mn-ea"/>
            </a:endParaRPr>
          </a:p>
        </p:txBody>
      </p:sp>
    </p:spTree>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3" descr="lambdas"/>
          <p:cNvPicPr>
            <a:picLocks noChangeAspect="1" noChangeArrowheads="1"/>
          </p:cNvPicPr>
          <p:nvPr/>
        </p:nvPicPr>
        <p:blipFill>
          <a:blip r:embed="rId3"/>
          <a:srcRect/>
          <a:stretch>
            <a:fillRect/>
          </a:stretch>
        </p:blipFill>
        <p:spPr bwMode="auto">
          <a:xfrm>
            <a:off x="6246765" y="0"/>
            <a:ext cx="2368246" cy="2211572"/>
          </a:xfrm>
          <a:prstGeom prst="rect">
            <a:avLst/>
          </a:prstGeom>
          <a:noFill/>
        </p:spPr>
      </p:pic>
      <p:pic>
        <p:nvPicPr>
          <p:cNvPr id="711683" name="Picture 2051" descr="img848440_2"/>
          <p:cNvPicPr>
            <a:picLocks noChangeAspect="1" noChangeArrowheads="1"/>
          </p:cNvPicPr>
          <p:nvPr/>
        </p:nvPicPr>
        <p:blipFill>
          <a:blip r:embed="rId4"/>
          <a:srcRect/>
          <a:stretch>
            <a:fillRect/>
          </a:stretch>
        </p:blipFill>
        <p:spPr bwMode="auto">
          <a:xfrm>
            <a:off x="0" y="3386138"/>
            <a:ext cx="4368800" cy="3441700"/>
          </a:xfrm>
          <a:prstGeom prst="rect">
            <a:avLst/>
          </a:prstGeom>
          <a:noFill/>
        </p:spPr>
      </p:pic>
      <p:pic>
        <p:nvPicPr>
          <p:cNvPr id="711684" name="Picture 2052" descr="1_1-1-21-150_2003032214105"/>
          <p:cNvPicPr>
            <a:picLocks noChangeAspect="1" noChangeArrowheads="1"/>
          </p:cNvPicPr>
          <p:nvPr/>
        </p:nvPicPr>
        <p:blipFill>
          <a:blip r:embed="rId5"/>
          <a:srcRect/>
          <a:stretch>
            <a:fillRect/>
          </a:stretch>
        </p:blipFill>
        <p:spPr bwMode="auto">
          <a:xfrm>
            <a:off x="4383088" y="3370263"/>
            <a:ext cx="4760912" cy="3487737"/>
          </a:xfrm>
          <a:prstGeom prst="rect">
            <a:avLst/>
          </a:prstGeom>
          <a:noFill/>
        </p:spPr>
      </p:pic>
      <p:pic>
        <p:nvPicPr>
          <p:cNvPr id="711685" name="Picture 2053"/>
          <p:cNvPicPr>
            <a:picLocks noChangeAspect="1" noChangeArrowheads="1"/>
          </p:cNvPicPr>
          <p:nvPr/>
        </p:nvPicPr>
        <p:blipFill>
          <a:blip r:embed="rId6"/>
          <a:srcRect/>
          <a:stretch>
            <a:fillRect/>
          </a:stretch>
        </p:blipFill>
        <p:spPr bwMode="auto">
          <a:xfrm>
            <a:off x="0" y="246063"/>
            <a:ext cx="9144000" cy="3038475"/>
          </a:xfrm>
          <a:prstGeom prst="rect">
            <a:avLst/>
          </a:prstGeom>
          <a:noFill/>
          <a:ln w="25400">
            <a:noFill/>
            <a:miter lim="800000"/>
            <a:headEnd/>
            <a:tailEnd type="none" w="sm" len="lg"/>
          </a:ln>
          <a:effectLst/>
        </p:spPr>
      </p:pic>
      <p:sp>
        <p:nvSpPr>
          <p:cNvPr id="711687" name="Text Box 2055"/>
          <p:cNvSpPr txBox="1">
            <a:spLocks noChangeArrowheads="1"/>
          </p:cNvSpPr>
          <p:nvPr/>
        </p:nvSpPr>
        <p:spPr bwMode="auto">
          <a:xfrm>
            <a:off x="5124450" y="2090738"/>
            <a:ext cx="4019550" cy="579437"/>
          </a:xfrm>
          <a:prstGeom prst="rect">
            <a:avLst/>
          </a:prstGeom>
          <a:noFill/>
          <a:ln w="25400">
            <a:noFill/>
            <a:miter lim="800000"/>
            <a:headEnd/>
            <a:tailEnd type="none" w="sm" len="lg"/>
          </a:ln>
          <a:effectLst/>
        </p:spPr>
        <p:txBody>
          <a:bodyPr>
            <a:spAutoFit/>
          </a:bodyPr>
          <a:lstStyle/>
          <a:p>
            <a:pPr>
              <a:spcBef>
                <a:spcPct val="50000"/>
              </a:spcBef>
            </a:pPr>
            <a:r>
              <a:rPr lang="zh-CN" altLang="en-US" dirty="0">
                <a:latin typeface="+mn-ea"/>
                <a:ea typeface="+mn-ea"/>
              </a:rPr>
              <a:t>为什么是</a:t>
            </a:r>
            <a:r>
              <a:rPr lang="zh-CN" altLang="en-US" dirty="0" smtClean="0">
                <a:latin typeface="+mn-ea"/>
                <a:ea typeface="+mn-ea"/>
              </a:rPr>
              <a:t>绿色</a:t>
            </a:r>
            <a:r>
              <a:rPr lang="en-US" altLang="zh-CN" dirty="0" smtClean="0">
                <a:latin typeface="+mn-ea"/>
                <a:ea typeface="+mn-ea"/>
              </a:rPr>
              <a:t>???</a:t>
            </a:r>
            <a:endParaRPr lang="zh-CN" altLang="en-US" dirty="0">
              <a:latin typeface="+mn-ea"/>
              <a:ea typeface="+mn-ea"/>
            </a:endParaRPr>
          </a:p>
        </p:txBody>
      </p:sp>
    </p:spTree>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0194" name="Rectangle 1026"/>
          <p:cNvSpPr>
            <a:spLocks noChangeArrowheads="1"/>
          </p:cNvSpPr>
          <p:nvPr/>
        </p:nvSpPr>
        <p:spPr bwMode="auto">
          <a:xfrm>
            <a:off x="300038" y="1233625"/>
            <a:ext cx="8651875" cy="1631216"/>
          </a:xfrm>
          <a:prstGeom prst="rect">
            <a:avLst/>
          </a:prstGeom>
          <a:noFill/>
          <a:ln w="25400">
            <a:noFill/>
            <a:miter lim="800000"/>
            <a:headEnd/>
            <a:tailEnd type="none" w="sm" len="lg"/>
          </a:ln>
          <a:effectLst/>
        </p:spPr>
        <p:txBody>
          <a:bodyPr>
            <a:spAutoFit/>
          </a:bodyPr>
          <a:lstStyle/>
          <a:p>
            <a:pPr algn="just"/>
            <a:r>
              <a:rPr lang="en-US" altLang="zh-CN" sz="2000" dirty="0" smtClean="0">
                <a:ea typeface="宋体" pitchFamily="2" charset="-122"/>
              </a:rPr>
              <a:t>      When </a:t>
            </a:r>
            <a:r>
              <a:rPr lang="en-US" altLang="zh-CN" sz="2000" dirty="0">
                <a:ea typeface="宋体" pitchFamily="2" charset="-122"/>
              </a:rPr>
              <a:t>you first enter an extremely bright environment, for example, when emerging from a dark movies house into a very bright sunlit area the man carving the duck would appear like this.   But in less than a minute he will appear as seen below.  In the left photo the contrast is very low.  Below the contrast is normal.</a:t>
            </a:r>
          </a:p>
          <a:p>
            <a:pPr eaLnBrk="0" hangingPunct="0"/>
            <a:r>
              <a:rPr lang="en-US" altLang="zh-CN" sz="2000" dirty="0">
                <a:ea typeface="宋体" pitchFamily="2" charset="-122"/>
              </a:rPr>
              <a:t>When light adapted a scene might look like this</a:t>
            </a:r>
            <a:r>
              <a:rPr lang="en-US" altLang="zh-CN" sz="2000" dirty="0" smtClean="0">
                <a:ea typeface="宋体" pitchFamily="2" charset="-122"/>
              </a:rPr>
              <a:t>.</a:t>
            </a:r>
            <a:endParaRPr lang="en-US" altLang="zh-CN" sz="2000" dirty="0">
              <a:ea typeface="宋体" pitchFamily="2" charset="-122"/>
            </a:endParaRPr>
          </a:p>
        </p:txBody>
      </p:sp>
      <p:pic>
        <p:nvPicPr>
          <p:cNvPr id="520195" name="Picture 1027" descr="low%20contrast"/>
          <p:cNvPicPr>
            <a:picLocks noChangeAspect="1" noChangeArrowheads="1"/>
          </p:cNvPicPr>
          <p:nvPr/>
        </p:nvPicPr>
        <p:blipFill>
          <a:blip r:embed="rId3"/>
          <a:srcRect/>
          <a:stretch>
            <a:fillRect/>
          </a:stretch>
        </p:blipFill>
        <p:spPr bwMode="auto">
          <a:xfrm>
            <a:off x="5226050" y="2879725"/>
            <a:ext cx="2846388" cy="3692525"/>
          </a:xfrm>
          <a:prstGeom prst="rect">
            <a:avLst/>
          </a:prstGeom>
          <a:noFill/>
        </p:spPr>
      </p:pic>
      <p:pic>
        <p:nvPicPr>
          <p:cNvPr id="520196" name="Picture 1028" descr="normal%20contrast"/>
          <p:cNvPicPr>
            <a:picLocks noChangeAspect="1" noChangeArrowheads="1"/>
          </p:cNvPicPr>
          <p:nvPr/>
        </p:nvPicPr>
        <p:blipFill>
          <a:blip r:embed="rId4"/>
          <a:srcRect/>
          <a:stretch>
            <a:fillRect/>
          </a:stretch>
        </p:blipFill>
        <p:spPr bwMode="auto">
          <a:xfrm>
            <a:off x="1260475" y="2921000"/>
            <a:ext cx="2835275" cy="3622675"/>
          </a:xfrm>
          <a:prstGeom prst="rect">
            <a:avLst/>
          </a:prstGeom>
          <a:noFill/>
        </p:spPr>
      </p:pic>
      <p:sp>
        <p:nvSpPr>
          <p:cNvPr id="520197" name="Rectangle 1029"/>
          <p:cNvSpPr>
            <a:spLocks noChangeArrowheads="1"/>
          </p:cNvSpPr>
          <p:nvPr/>
        </p:nvSpPr>
        <p:spPr bwMode="auto">
          <a:xfrm>
            <a:off x="1320293" y="0"/>
            <a:ext cx="6980237" cy="1446550"/>
          </a:xfrm>
          <a:prstGeom prst="rect">
            <a:avLst/>
          </a:prstGeom>
          <a:noFill/>
          <a:ln w="25400">
            <a:noFill/>
            <a:miter lim="800000"/>
            <a:headEnd/>
            <a:tailEnd type="none" w="sm" len="lg"/>
          </a:ln>
          <a:effectLst/>
        </p:spPr>
        <p:txBody>
          <a:bodyPr>
            <a:spAutoFit/>
          </a:bodyPr>
          <a:lstStyle/>
          <a:p>
            <a:pPr algn="ctr"/>
            <a:r>
              <a:rPr lang="en-US" altLang="zh-CN" sz="4400" dirty="0">
                <a:latin typeface="Times New Roman" pitchFamily="18" charset="0"/>
                <a:ea typeface="+mn-ea"/>
                <a:cs typeface="Times New Roman" pitchFamily="18" charset="0"/>
              </a:rPr>
              <a:t>Dark </a:t>
            </a:r>
            <a:r>
              <a:rPr lang="en-US" altLang="zh-CN" sz="4400" dirty="0" smtClean="0">
                <a:latin typeface="Times New Roman" pitchFamily="18" charset="0"/>
                <a:ea typeface="+mn-ea"/>
                <a:cs typeface="Times New Roman" pitchFamily="18" charset="0"/>
              </a:rPr>
              <a:t>Adaptation</a:t>
            </a:r>
          </a:p>
          <a:p>
            <a:pPr algn="ctr"/>
            <a:r>
              <a:rPr lang="zh-CN" altLang="en-US" sz="4400" b="1" dirty="0" smtClean="0">
                <a:latin typeface="Times New Roman" pitchFamily="18" charset="0"/>
                <a:ea typeface="+mn-ea"/>
                <a:cs typeface="Times New Roman" pitchFamily="18" charset="0"/>
              </a:rPr>
              <a:t>黑暗</a:t>
            </a:r>
            <a:r>
              <a:rPr lang="zh-CN" altLang="en-US" sz="4400" b="1" dirty="0">
                <a:latin typeface="Times New Roman" pitchFamily="18" charset="0"/>
                <a:ea typeface="+mn-ea"/>
                <a:cs typeface="Times New Roman" pitchFamily="18" charset="0"/>
              </a:rPr>
              <a:t>环境下的自适应</a:t>
            </a:r>
          </a:p>
        </p:txBody>
      </p:sp>
    </p:spTree>
  </p:cSld>
  <p:clrMapOvr>
    <a:masterClrMapping/>
  </p:clrMapOvr>
  <p:transition>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42" name="Rectangle 2"/>
          <p:cNvSpPr>
            <a:spLocks noChangeArrowheads="1"/>
          </p:cNvSpPr>
          <p:nvPr/>
        </p:nvSpPr>
        <p:spPr bwMode="auto">
          <a:xfrm>
            <a:off x="306388" y="5608463"/>
            <a:ext cx="8586787" cy="1015663"/>
          </a:xfrm>
          <a:prstGeom prst="rect">
            <a:avLst/>
          </a:prstGeom>
          <a:noFill/>
          <a:ln w="25400">
            <a:noFill/>
            <a:miter lim="800000"/>
            <a:headEnd/>
            <a:tailEnd type="none" w="sm" len="lg"/>
          </a:ln>
          <a:effectLst/>
        </p:spPr>
        <p:txBody>
          <a:bodyPr>
            <a:spAutoFit/>
          </a:bodyPr>
          <a:lstStyle/>
          <a:p>
            <a:pPr algn="just"/>
            <a:r>
              <a:rPr lang="en-US" altLang="zh-CN" sz="2000" dirty="0" smtClean="0">
                <a:latin typeface="Times New Roman" pitchFamily="18" charset="0"/>
                <a:ea typeface="+mn-ea"/>
                <a:cs typeface="Times New Roman" pitchFamily="18" charset="0"/>
              </a:rPr>
              <a:t>    For </a:t>
            </a:r>
            <a:r>
              <a:rPr lang="en-US" altLang="zh-CN" sz="2000" dirty="0">
                <a:latin typeface="Times New Roman" pitchFamily="18" charset="0"/>
                <a:ea typeface="+mn-ea"/>
                <a:cs typeface="Times New Roman" pitchFamily="18" charset="0"/>
              </a:rPr>
              <a:t>approximately the first 10 minutes in the dark, the cones require less light to reach a threshold response than do the rods. Thereafter, the rods require less light. </a:t>
            </a:r>
          </a:p>
          <a:p>
            <a:pPr algn="just" eaLnBrk="0" hangingPunct="0"/>
            <a:r>
              <a:rPr lang="en-US" altLang="zh-CN" sz="2000" dirty="0" smtClean="0">
                <a:latin typeface="Times New Roman" pitchFamily="18" charset="0"/>
                <a:ea typeface="+mn-ea"/>
                <a:cs typeface="Times New Roman" pitchFamily="18" charset="0"/>
              </a:rPr>
              <a:t>    The </a:t>
            </a:r>
            <a:r>
              <a:rPr lang="en-US" altLang="zh-CN" sz="2000" dirty="0">
                <a:latin typeface="Times New Roman" pitchFamily="18" charset="0"/>
                <a:ea typeface="+mn-ea"/>
                <a:cs typeface="Times New Roman" pitchFamily="18" charset="0"/>
              </a:rPr>
              <a:t>point at which the rods become more sensitive is called the rod-cone break. </a:t>
            </a:r>
          </a:p>
        </p:txBody>
      </p:sp>
      <p:pic>
        <p:nvPicPr>
          <p:cNvPr id="522243" name="Picture 3" descr="darkadap"/>
          <p:cNvPicPr>
            <a:picLocks noChangeAspect="1" noChangeArrowheads="1"/>
          </p:cNvPicPr>
          <p:nvPr/>
        </p:nvPicPr>
        <p:blipFill>
          <a:blip r:embed="rId3"/>
          <a:srcRect/>
          <a:stretch>
            <a:fillRect/>
          </a:stretch>
        </p:blipFill>
        <p:spPr bwMode="auto">
          <a:xfrm>
            <a:off x="1143000" y="727075"/>
            <a:ext cx="6858000" cy="4846638"/>
          </a:xfrm>
          <a:prstGeom prst="rect">
            <a:avLst/>
          </a:prstGeom>
          <a:noFill/>
        </p:spPr>
      </p:pic>
      <p:sp>
        <p:nvSpPr>
          <p:cNvPr id="522244" name="Rectangle 4"/>
          <p:cNvSpPr>
            <a:spLocks noChangeArrowheads="1"/>
          </p:cNvSpPr>
          <p:nvPr/>
        </p:nvSpPr>
        <p:spPr bwMode="auto">
          <a:xfrm>
            <a:off x="1446421" y="116375"/>
            <a:ext cx="6752677" cy="1200329"/>
          </a:xfrm>
          <a:prstGeom prst="rect">
            <a:avLst/>
          </a:prstGeom>
          <a:noFill/>
          <a:ln w="25400">
            <a:noFill/>
            <a:miter lim="800000"/>
            <a:headEnd/>
            <a:tailEnd type="none" w="sm" len="lg"/>
          </a:ln>
          <a:effectLst/>
        </p:spPr>
        <p:txBody>
          <a:bodyPr wrap="square">
            <a:spAutoFit/>
          </a:bodyPr>
          <a:lstStyle/>
          <a:p>
            <a:pPr algn="ctr"/>
            <a:r>
              <a:rPr lang="en-US" altLang="zh-CN" sz="4400" dirty="0">
                <a:latin typeface="Times New Roman" pitchFamily="18" charset="0"/>
                <a:ea typeface="+mn-ea"/>
                <a:cs typeface="Times New Roman" pitchFamily="18" charset="0"/>
              </a:rPr>
              <a:t>Dark Adaptation Function</a:t>
            </a:r>
          </a:p>
          <a:p>
            <a:pPr algn="ctr" eaLnBrk="0" hangingPunct="0"/>
            <a:endParaRPr lang="en-US" altLang="zh-CN" sz="2800" dirty="0">
              <a:effectLst>
                <a:outerShdw blurRad="38100" dist="38100" dir="2700000" algn="tl">
                  <a:srgbClr val="C0C0C0"/>
                </a:outerShdw>
              </a:effectLst>
              <a:latin typeface="Times New Roman" pitchFamily="18" charset="0"/>
              <a:ea typeface="+mn-ea"/>
              <a:cs typeface="Times New Roman" pitchFamily="18" charset="0"/>
            </a:endParaRPr>
          </a:p>
        </p:txBody>
      </p:sp>
      <p:sp>
        <p:nvSpPr>
          <p:cNvPr id="522245" name="Text Box 5"/>
          <p:cNvSpPr txBox="1">
            <a:spLocks noChangeArrowheads="1"/>
          </p:cNvSpPr>
          <p:nvPr/>
        </p:nvSpPr>
        <p:spPr bwMode="auto">
          <a:xfrm>
            <a:off x="386517" y="973138"/>
            <a:ext cx="677108" cy="2873375"/>
          </a:xfrm>
          <a:prstGeom prst="rect">
            <a:avLst/>
          </a:prstGeom>
          <a:noFill/>
          <a:ln w="25400">
            <a:noFill/>
            <a:miter lim="800000"/>
            <a:headEnd/>
            <a:tailEnd type="none" w="sm" len="lg"/>
          </a:ln>
          <a:effectLst/>
        </p:spPr>
        <p:txBody>
          <a:bodyPr vert="eaVert">
            <a:spAutoFit/>
          </a:bodyPr>
          <a:lstStyle/>
          <a:p>
            <a:pPr>
              <a:spcBef>
                <a:spcPct val="50000"/>
              </a:spcBef>
            </a:pPr>
            <a:r>
              <a:rPr lang="zh-CN" altLang="en-US" dirty="0">
                <a:latin typeface="Times New Roman" pitchFamily="18" charset="0"/>
                <a:ea typeface="+mn-ea"/>
                <a:cs typeface="Times New Roman" pitchFamily="18" charset="0"/>
              </a:rPr>
              <a:t>强度阈值</a:t>
            </a:r>
          </a:p>
        </p:txBody>
      </p:sp>
      <p:sp>
        <p:nvSpPr>
          <p:cNvPr id="522246" name="Text Box 6"/>
          <p:cNvSpPr txBox="1">
            <a:spLocks noChangeArrowheads="1"/>
          </p:cNvSpPr>
          <p:nvPr/>
        </p:nvSpPr>
        <p:spPr bwMode="auto">
          <a:xfrm>
            <a:off x="6488113" y="5049838"/>
            <a:ext cx="2147887" cy="579437"/>
          </a:xfrm>
          <a:prstGeom prst="rect">
            <a:avLst/>
          </a:prstGeom>
          <a:noFill/>
          <a:ln w="25400">
            <a:noFill/>
            <a:miter lim="800000"/>
            <a:headEnd/>
            <a:tailEnd type="none" w="sm" len="lg"/>
          </a:ln>
          <a:effectLst/>
        </p:spPr>
        <p:txBody>
          <a:bodyPr>
            <a:spAutoFit/>
          </a:bodyPr>
          <a:lstStyle/>
          <a:p>
            <a:pPr>
              <a:spcBef>
                <a:spcPct val="50000"/>
              </a:spcBef>
            </a:pPr>
            <a:r>
              <a:rPr lang="zh-CN" altLang="en-US" dirty="0">
                <a:latin typeface="Times New Roman" pitchFamily="18" charset="0"/>
                <a:ea typeface="+mn-ea"/>
                <a:cs typeface="Times New Roman" pitchFamily="18" charset="0"/>
              </a:rPr>
              <a:t>时间</a:t>
            </a:r>
          </a:p>
        </p:txBody>
      </p:sp>
    </p:spTree>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a:xfrm>
            <a:off x="1050763" y="1617175"/>
            <a:ext cx="7467600" cy="584775"/>
          </a:xfrm>
        </p:spPr>
        <p:txBody>
          <a:bodyPr/>
          <a:lstStyle/>
          <a:p>
            <a:pPr algn="l"/>
            <a:r>
              <a:rPr lang="en-US" altLang="zh-CN" sz="3200" dirty="0">
                <a:solidFill>
                  <a:schemeClr val="tx1"/>
                </a:solidFill>
                <a:latin typeface="Times New Roman" pitchFamily="18" charset="0"/>
                <a:ea typeface="+mn-ea"/>
                <a:cs typeface="Times New Roman" pitchFamily="18" charset="0"/>
              </a:rPr>
              <a:t>Key </a:t>
            </a:r>
            <a:r>
              <a:rPr lang="en-US" altLang="zh-CN" sz="3200" dirty="0" smtClean="0">
                <a:solidFill>
                  <a:schemeClr val="tx1"/>
                </a:solidFill>
                <a:latin typeface="Times New Roman" pitchFamily="18" charset="0"/>
                <a:ea typeface="+mn-ea"/>
                <a:cs typeface="Times New Roman" pitchFamily="18" charset="0"/>
              </a:rPr>
              <a:t>Points  </a:t>
            </a:r>
            <a:r>
              <a:rPr lang="zh-CN" altLang="en-US" sz="3200" dirty="0" smtClean="0">
                <a:solidFill>
                  <a:schemeClr val="tx1"/>
                </a:solidFill>
                <a:latin typeface="Times New Roman" pitchFamily="18" charset="0"/>
                <a:ea typeface="+mn-ea"/>
                <a:cs typeface="Times New Roman" pitchFamily="18" charset="0"/>
              </a:rPr>
              <a:t>要点</a:t>
            </a:r>
            <a:r>
              <a:rPr lang="zh-CN" altLang="en-US" sz="3200" dirty="0">
                <a:solidFill>
                  <a:schemeClr val="tx1"/>
                </a:solidFill>
                <a:latin typeface="Times New Roman" pitchFamily="18" charset="0"/>
                <a:ea typeface="+mn-ea"/>
                <a:cs typeface="Times New Roman" pitchFamily="18" charset="0"/>
              </a:rPr>
              <a:t>：</a:t>
            </a:r>
          </a:p>
        </p:txBody>
      </p:sp>
      <p:sp>
        <p:nvSpPr>
          <p:cNvPr id="713731" name="Rectangle 3"/>
          <p:cNvSpPr>
            <a:spLocks noGrp="1" noChangeArrowheads="1"/>
          </p:cNvSpPr>
          <p:nvPr>
            <p:ph type="body" idx="1"/>
          </p:nvPr>
        </p:nvSpPr>
        <p:spPr>
          <a:xfrm>
            <a:off x="1034138" y="2381250"/>
            <a:ext cx="4027719" cy="4114800"/>
          </a:xfrm>
        </p:spPr>
        <p:txBody>
          <a:bodyPr/>
          <a:lstStyle/>
          <a:p>
            <a:pPr>
              <a:buClr>
                <a:schemeClr val="tx1"/>
              </a:buClr>
            </a:pPr>
            <a:r>
              <a:rPr lang="en-US" altLang="zh-CN" dirty="0">
                <a:latin typeface="Times New Roman" pitchFamily="18" charset="0"/>
                <a:cs typeface="Times New Roman" pitchFamily="18" charset="0"/>
              </a:rPr>
              <a:t>Human vision</a:t>
            </a:r>
          </a:p>
          <a:p>
            <a:pPr>
              <a:buClr>
                <a:schemeClr val="tx1"/>
              </a:buClr>
              <a:buNone/>
            </a:pPr>
            <a:r>
              <a:rPr lang="en-US" altLang="zh-CN" b="1" dirty="0" smtClean="0">
                <a:latin typeface="Times New Roman" pitchFamily="18" charset="0"/>
                <a:cs typeface="Times New Roman" pitchFamily="18" charset="0"/>
              </a:rPr>
              <a:t>   </a:t>
            </a:r>
            <a:r>
              <a:rPr lang="zh-CN" altLang="en-US" dirty="0" smtClean="0">
                <a:latin typeface="Times New Roman" pitchFamily="18" charset="0"/>
                <a:cs typeface="Times New Roman" pitchFamily="18" charset="0"/>
              </a:rPr>
              <a:t>人</a:t>
            </a:r>
            <a:r>
              <a:rPr lang="zh-CN" altLang="en-US" dirty="0">
                <a:latin typeface="Times New Roman" pitchFamily="18" charset="0"/>
                <a:cs typeface="Times New Roman" pitchFamily="18" charset="0"/>
              </a:rPr>
              <a:t>眼视觉</a:t>
            </a:r>
          </a:p>
          <a:p>
            <a:pPr>
              <a:buClr>
                <a:schemeClr val="tx1"/>
              </a:buClr>
            </a:pPr>
            <a:r>
              <a:rPr lang="en-US" altLang="zh-CN" dirty="0" err="1">
                <a:solidFill>
                  <a:srgbClr val="0000FF"/>
                </a:solidFill>
                <a:latin typeface="Times New Roman" pitchFamily="18" charset="0"/>
                <a:cs typeface="Times New Roman" pitchFamily="18" charset="0"/>
              </a:rPr>
              <a:t>Anormal</a:t>
            </a:r>
            <a:r>
              <a:rPr lang="en-US" altLang="zh-CN" dirty="0">
                <a:solidFill>
                  <a:srgbClr val="0000FF"/>
                </a:solidFill>
                <a:latin typeface="Times New Roman" pitchFamily="18" charset="0"/>
                <a:cs typeface="Times New Roman" pitchFamily="18" charset="0"/>
              </a:rPr>
              <a:t> vision</a:t>
            </a:r>
          </a:p>
          <a:p>
            <a:pPr>
              <a:buClr>
                <a:schemeClr val="tx1"/>
              </a:buClr>
              <a:buNone/>
            </a:pPr>
            <a:r>
              <a:rPr lang="en-US" altLang="zh-CN" dirty="0">
                <a:latin typeface="Times New Roman" pitchFamily="18" charset="0"/>
                <a:cs typeface="Times New Roman" pitchFamily="18" charset="0"/>
              </a:rPr>
              <a:t>   </a:t>
            </a:r>
            <a:r>
              <a:rPr lang="zh-CN" altLang="en-US" b="1" dirty="0">
                <a:solidFill>
                  <a:srgbClr val="0000FF"/>
                </a:solidFill>
                <a:latin typeface="Times New Roman" pitchFamily="18" charset="0"/>
                <a:cs typeface="Times New Roman" pitchFamily="18" charset="0"/>
              </a:rPr>
              <a:t>人眼非正常视觉</a:t>
            </a:r>
          </a:p>
          <a:p>
            <a:pPr>
              <a:buClr>
                <a:schemeClr val="tx1"/>
              </a:buClr>
            </a:pPr>
            <a:r>
              <a:rPr lang="en-US" altLang="zh-CN" dirty="0">
                <a:latin typeface="Times New Roman" pitchFamily="18" charset="0"/>
                <a:cs typeface="Times New Roman" pitchFamily="18" charset="0"/>
              </a:rPr>
              <a:t>Vision illusion</a:t>
            </a:r>
          </a:p>
          <a:p>
            <a:pPr>
              <a:buClr>
                <a:schemeClr val="tx1"/>
              </a:buClr>
              <a:buNone/>
            </a:pP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人眼错觉</a:t>
            </a:r>
          </a:p>
        </p:txBody>
      </p:sp>
      <p:sp>
        <p:nvSpPr>
          <p:cNvPr id="713732" name="Rectangle 4"/>
          <p:cNvSpPr>
            <a:spLocks noChangeArrowheads="1"/>
          </p:cNvSpPr>
          <p:nvPr/>
        </p:nvSpPr>
        <p:spPr bwMode="auto">
          <a:xfrm>
            <a:off x="842050" y="131363"/>
            <a:ext cx="7467600" cy="1446550"/>
          </a:xfrm>
          <a:prstGeom prst="rect">
            <a:avLst/>
          </a:prstGeom>
          <a:noFill/>
          <a:ln w="9525">
            <a:noFill/>
            <a:miter lim="800000"/>
            <a:headEnd/>
            <a:tailEnd/>
          </a:ln>
          <a:effectLst/>
        </p:spPr>
        <p:txBody>
          <a:bodyPr anchor="b">
            <a:spAutoFit/>
          </a:bodyPr>
          <a:lstStyle/>
          <a:p>
            <a:pPr algn="ctr"/>
            <a:r>
              <a:rPr lang="en-US" altLang="zh-CN" sz="4400" dirty="0">
                <a:latin typeface="Times New Roman" pitchFamily="18" charset="0"/>
                <a:ea typeface="+mn-ea"/>
                <a:cs typeface="Times New Roman" pitchFamily="18" charset="0"/>
              </a:rPr>
              <a:t>Elements of Visual Perception</a:t>
            </a:r>
          </a:p>
          <a:p>
            <a:pPr algn="ctr"/>
            <a:r>
              <a:rPr lang="zh-CN" altLang="en-US" sz="4400" b="1" dirty="0">
                <a:latin typeface="Times New Roman" pitchFamily="18" charset="0"/>
                <a:ea typeface="+mn-ea"/>
                <a:cs typeface="Times New Roman" pitchFamily="18" charset="0"/>
              </a:rPr>
              <a:t>人眼视觉特性</a:t>
            </a:r>
          </a:p>
        </p:txBody>
      </p:sp>
      <p:pic>
        <p:nvPicPr>
          <p:cNvPr id="713733" name="Picture 5" descr="016"/>
          <p:cNvPicPr>
            <a:picLocks noChangeAspect="1" noChangeArrowheads="1" noCrop="1"/>
          </p:cNvPicPr>
          <p:nvPr/>
        </p:nvPicPr>
        <p:blipFill>
          <a:blip r:embed="rId2"/>
          <a:srcRect/>
          <a:stretch>
            <a:fillRect/>
          </a:stretch>
        </p:blipFill>
        <p:spPr bwMode="auto">
          <a:xfrm>
            <a:off x="5622508" y="1807275"/>
            <a:ext cx="1085850" cy="1085850"/>
          </a:xfrm>
          <a:prstGeom prst="rect">
            <a:avLst/>
          </a:prstGeom>
          <a:noFill/>
        </p:spPr>
      </p:pic>
      <p:pic>
        <p:nvPicPr>
          <p:cNvPr id="713734" name="Picture 6" descr="016"/>
          <p:cNvPicPr>
            <a:picLocks noChangeAspect="1" noChangeArrowheads="1" noCrop="1"/>
          </p:cNvPicPr>
          <p:nvPr/>
        </p:nvPicPr>
        <p:blipFill>
          <a:blip r:embed="rId2"/>
          <a:srcRect/>
          <a:stretch>
            <a:fillRect/>
          </a:stretch>
        </p:blipFill>
        <p:spPr bwMode="auto">
          <a:xfrm>
            <a:off x="6814865" y="1816338"/>
            <a:ext cx="1085850" cy="1085850"/>
          </a:xfrm>
          <a:prstGeom prst="rect">
            <a:avLst/>
          </a:prstGeom>
          <a:noFill/>
        </p:spPr>
      </p:pic>
      <p:sp>
        <p:nvSpPr>
          <p:cNvPr id="7" name="Rectangle 3"/>
          <p:cNvSpPr txBox="1">
            <a:spLocks noChangeArrowheads="1"/>
          </p:cNvSpPr>
          <p:nvPr/>
        </p:nvSpPr>
        <p:spPr bwMode="auto">
          <a:xfrm>
            <a:off x="4615538" y="3494314"/>
            <a:ext cx="4512133" cy="2971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Char char="­"/>
              <a:tabLst/>
              <a:defRPr/>
            </a:pPr>
            <a:r>
              <a:rPr lang="en-US" altLang="zh-CN" kern="0" dirty="0" smtClean="0">
                <a:latin typeface="Times New Roman" pitchFamily="18" charset="0"/>
                <a:ea typeface="+mn-ea"/>
                <a:cs typeface="Times New Roman" pitchFamily="18" charset="0"/>
              </a:rPr>
              <a:t>V</a:t>
            </a:r>
            <a:r>
              <a:rPr kumimoji="1" lang="en-US" altLang="zh-CN" sz="3200" b="0" i="0" u="none" strike="noStrike" kern="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ision</a:t>
            </a:r>
            <a:r>
              <a:rPr kumimoji="1" lang="en-US" altLang="zh-CN" sz="32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 in</a:t>
            </a:r>
            <a:r>
              <a:rPr kumimoji="1" lang="en-US" altLang="zh-CN" sz="3200" b="0" i="0" u="none" strike="noStrike" kern="0" cap="none" spc="0" normalizeH="0" noProof="0" dirty="0" smtClean="0">
                <a:ln>
                  <a:noFill/>
                </a:ln>
                <a:solidFill>
                  <a:schemeClr val="tx1"/>
                </a:solidFill>
                <a:effectLst/>
                <a:uLnTx/>
                <a:uFillTx/>
                <a:latin typeface="Times New Roman" pitchFamily="18" charset="0"/>
                <a:ea typeface="+mn-ea"/>
                <a:cs typeface="Times New Roman" pitchFamily="18" charset="0"/>
              </a:rPr>
              <a:t> a higher level</a:t>
            </a:r>
            <a:endParaRPr kumimoji="1" lang="en-US" altLang="zh-CN" sz="32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None/>
              <a:tabLst/>
              <a:defRPr/>
            </a:pPr>
            <a:r>
              <a:rPr kumimoji="1" lang="en-US" altLang="zh-CN" sz="32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kumimoji="1" lang="zh-CN" altLang="en-US" sz="32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更高层次的视觉</a:t>
            </a:r>
          </a:p>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Char char="­"/>
              <a:tabLst/>
              <a:defRPr/>
            </a:pPr>
            <a:r>
              <a:rPr kumimoji="1" lang="en-US" altLang="zh-CN" sz="32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Video &amp; Vision</a:t>
            </a:r>
          </a:p>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None/>
              <a:tabLst/>
              <a:defRPr/>
            </a:pPr>
            <a:r>
              <a:rPr kumimoji="1" lang="en-US" altLang="zh-CN" sz="32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lang="zh-CN" altLang="en-US" kern="0" dirty="0" smtClean="0">
                <a:latin typeface="Times New Roman" pitchFamily="18" charset="0"/>
                <a:ea typeface="+mn-ea"/>
                <a:cs typeface="Times New Roman" pitchFamily="18" charset="0"/>
              </a:rPr>
              <a:t>视频与视觉特性</a:t>
            </a:r>
            <a:endParaRPr kumimoji="1" lang="zh-CN" altLang="en-US" sz="3200" b="0" i="0" u="none" strike="noStrike" kern="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4290" name="Rectangle 2"/>
          <p:cNvSpPr>
            <a:spLocks noChangeArrowheads="1"/>
          </p:cNvSpPr>
          <p:nvPr/>
        </p:nvSpPr>
        <p:spPr bwMode="auto">
          <a:xfrm>
            <a:off x="897775" y="3335539"/>
            <a:ext cx="7680960" cy="3009900"/>
          </a:xfrm>
          <a:prstGeom prst="rect">
            <a:avLst/>
          </a:prstGeom>
          <a:noFill/>
          <a:ln w="9525">
            <a:noFill/>
            <a:miter lim="800000"/>
            <a:headEnd/>
            <a:tailEnd/>
          </a:ln>
          <a:effectLst/>
        </p:spPr>
        <p:txBody>
          <a:bodyPr/>
          <a:lstStyle/>
          <a:p>
            <a:r>
              <a:rPr lang="en-US" altLang="zh-CN" dirty="0">
                <a:latin typeface="Times New Roman" pitchFamily="18" charset="0"/>
                <a:ea typeface="+mn-ea"/>
                <a:cs typeface="Times New Roman" pitchFamily="18" charset="0"/>
              </a:rPr>
              <a:t>The following demonstration </a:t>
            </a:r>
            <a:r>
              <a:rPr lang="en-US" altLang="zh-CN" dirty="0" smtClean="0">
                <a:latin typeface="Times New Roman" pitchFamily="18" charset="0"/>
                <a:ea typeface="+mn-ea"/>
                <a:cs typeface="Times New Roman" pitchFamily="18" charset="0"/>
              </a:rPr>
              <a:t>is an </a:t>
            </a:r>
            <a:r>
              <a:rPr lang="en-US" altLang="zh-CN" dirty="0">
                <a:latin typeface="Times New Roman" pitchFamily="18" charset="0"/>
                <a:ea typeface="+mn-ea"/>
                <a:cs typeface="Times New Roman" pitchFamily="18" charset="0"/>
              </a:rPr>
              <a:t>example of how the world appears to a person with </a:t>
            </a:r>
            <a:r>
              <a:rPr lang="en-US" altLang="zh-CN" dirty="0" smtClean="0">
                <a:latin typeface="Times New Roman" pitchFamily="18" charset="0"/>
                <a:ea typeface="+mn-ea"/>
                <a:cs typeface="Times New Roman" pitchFamily="18" charset="0"/>
              </a:rPr>
              <a:t>a severe </a:t>
            </a:r>
            <a:r>
              <a:rPr lang="en-US" altLang="zh-CN" dirty="0">
                <a:latin typeface="Times New Roman" pitchFamily="18" charset="0"/>
                <a:ea typeface="+mn-ea"/>
                <a:cs typeface="Times New Roman" pitchFamily="18" charset="0"/>
              </a:rPr>
              <a:t>type of color blindness</a:t>
            </a:r>
            <a:r>
              <a:rPr lang="en-US" altLang="zh-CN" dirty="0" smtClean="0">
                <a:latin typeface="Times New Roman" pitchFamily="18" charset="0"/>
                <a:ea typeface="+mn-ea"/>
                <a:cs typeface="Times New Roman" pitchFamily="18" charset="0"/>
              </a:rPr>
              <a:t>, </a:t>
            </a:r>
            <a:r>
              <a:rPr lang="en-US" altLang="zh-CN" dirty="0" err="1" smtClean="0">
                <a:latin typeface="Times New Roman" pitchFamily="18" charset="0"/>
                <a:ea typeface="+mn-ea"/>
                <a:cs typeface="Times New Roman" pitchFamily="18" charset="0"/>
              </a:rPr>
              <a:t>deuteranopia</a:t>
            </a:r>
            <a:r>
              <a:rPr lang="en-US" altLang="zh-CN" dirty="0">
                <a:latin typeface="Times New Roman" pitchFamily="18" charset="0"/>
                <a:ea typeface="+mn-ea"/>
                <a:cs typeface="Times New Roman" pitchFamily="18" charset="0"/>
              </a:rPr>
              <a:t>.</a:t>
            </a:r>
            <a:br>
              <a:rPr lang="en-US" altLang="zh-CN" dirty="0">
                <a:latin typeface="Times New Roman" pitchFamily="18" charset="0"/>
                <a:ea typeface="+mn-ea"/>
                <a:cs typeface="Times New Roman" pitchFamily="18" charset="0"/>
              </a:rPr>
            </a:br>
            <a:r>
              <a:rPr lang="en-US" altLang="zh-CN" dirty="0">
                <a:latin typeface="Times New Roman" pitchFamily="18" charset="0"/>
                <a:ea typeface="+mn-ea"/>
                <a:cs typeface="Times New Roman" pitchFamily="18" charset="0"/>
              </a:rPr>
              <a:t>See how you would do in a </a:t>
            </a:r>
            <a:r>
              <a:rPr lang="en-US" altLang="zh-CN" dirty="0" smtClean="0">
                <a:latin typeface="Times New Roman" pitchFamily="18" charset="0"/>
                <a:ea typeface="+mn-ea"/>
                <a:cs typeface="Times New Roman" pitchFamily="18" charset="0"/>
              </a:rPr>
              <a:t>color blind world…</a:t>
            </a:r>
            <a:r>
              <a:rPr lang="en-US" altLang="zh-CN" sz="2400" dirty="0">
                <a:latin typeface="Times New Roman" pitchFamily="18" charset="0"/>
                <a:ea typeface="+mn-ea"/>
                <a:cs typeface="Times New Roman" pitchFamily="18" charset="0"/>
              </a:rPr>
              <a:t/>
            </a:r>
            <a:br>
              <a:rPr lang="en-US" altLang="zh-CN" sz="2400" dirty="0">
                <a:latin typeface="Times New Roman" pitchFamily="18" charset="0"/>
                <a:ea typeface="+mn-ea"/>
                <a:cs typeface="Times New Roman" pitchFamily="18" charset="0"/>
              </a:rPr>
            </a:br>
            <a:endParaRPr lang="en-US" altLang="zh-CN" sz="2400" dirty="0">
              <a:latin typeface="Times New Roman" pitchFamily="18" charset="0"/>
              <a:ea typeface="+mn-ea"/>
              <a:cs typeface="Times New Roman" pitchFamily="18" charset="0"/>
            </a:endParaRPr>
          </a:p>
        </p:txBody>
      </p:sp>
      <p:sp>
        <p:nvSpPr>
          <p:cNvPr id="524291" name="Rectangle 3"/>
          <p:cNvSpPr>
            <a:spLocks noGrp="1" noChangeArrowheads="1"/>
          </p:cNvSpPr>
          <p:nvPr>
            <p:ph type="title"/>
          </p:nvPr>
        </p:nvSpPr>
        <p:spPr>
          <a:xfrm>
            <a:off x="910224" y="805899"/>
            <a:ext cx="7467600" cy="762000"/>
          </a:xfrm>
        </p:spPr>
        <p:txBody>
          <a:bodyPr/>
          <a:lstStyle/>
          <a:p>
            <a:r>
              <a:rPr lang="en-US" altLang="zh-CN" dirty="0" err="1">
                <a:solidFill>
                  <a:schemeClr val="tx1"/>
                </a:solidFill>
                <a:latin typeface="Times New Roman" pitchFamily="18" charset="0"/>
                <a:ea typeface="+mn-ea"/>
                <a:cs typeface="Times New Roman" pitchFamily="18" charset="0"/>
              </a:rPr>
              <a:t>Anormal</a:t>
            </a:r>
            <a:r>
              <a:rPr lang="en-US" altLang="zh-CN" dirty="0">
                <a:solidFill>
                  <a:schemeClr val="tx1"/>
                </a:solidFill>
                <a:latin typeface="Times New Roman" pitchFamily="18" charset="0"/>
                <a:ea typeface="+mn-ea"/>
                <a:cs typeface="Times New Roman" pitchFamily="18" charset="0"/>
              </a:rPr>
              <a:t> Vision  </a:t>
            </a:r>
            <a:r>
              <a:rPr lang="zh-CN" altLang="en-US" b="1" dirty="0">
                <a:solidFill>
                  <a:schemeClr val="tx1"/>
                </a:solidFill>
                <a:latin typeface="Times New Roman" pitchFamily="18" charset="0"/>
                <a:ea typeface="+mn-ea"/>
                <a:cs typeface="Times New Roman" pitchFamily="18" charset="0"/>
              </a:rPr>
              <a:t>非正常视觉</a:t>
            </a:r>
          </a:p>
        </p:txBody>
      </p:sp>
      <p:sp>
        <p:nvSpPr>
          <p:cNvPr id="524292" name="Rectangle 4"/>
          <p:cNvSpPr>
            <a:spLocks noChangeArrowheads="1"/>
          </p:cNvSpPr>
          <p:nvPr/>
        </p:nvSpPr>
        <p:spPr bwMode="auto">
          <a:xfrm>
            <a:off x="2847975" y="-203200"/>
            <a:ext cx="4241800" cy="584775"/>
          </a:xfrm>
          <a:prstGeom prst="rect">
            <a:avLst/>
          </a:prstGeom>
          <a:noFill/>
          <a:ln w="9525">
            <a:noFill/>
            <a:miter lim="800000"/>
            <a:headEnd/>
            <a:tailEnd/>
          </a:ln>
          <a:effectLst/>
        </p:spPr>
        <p:txBody>
          <a:bodyPr>
            <a:spAutoFit/>
          </a:bodyPr>
          <a:lstStyle/>
          <a:p>
            <a:endParaRPr lang="zh-CN" altLang="en-US">
              <a:latin typeface="Times New Roman" pitchFamily="18" charset="0"/>
              <a:ea typeface="+mn-ea"/>
              <a:cs typeface="Times New Roman" pitchFamily="18" charset="0"/>
            </a:endParaRPr>
          </a:p>
        </p:txBody>
      </p:sp>
      <p:sp>
        <p:nvSpPr>
          <p:cNvPr id="524293" name="Rectangle 5"/>
          <p:cNvSpPr>
            <a:spLocks noChangeArrowheads="1"/>
          </p:cNvSpPr>
          <p:nvPr/>
        </p:nvSpPr>
        <p:spPr bwMode="auto">
          <a:xfrm>
            <a:off x="914400" y="2135620"/>
            <a:ext cx="7448204" cy="762000"/>
          </a:xfrm>
          <a:prstGeom prst="rect">
            <a:avLst/>
          </a:prstGeom>
          <a:noFill/>
          <a:ln w="9525">
            <a:noFill/>
            <a:miter lim="800000"/>
            <a:headEnd/>
            <a:tailEnd/>
          </a:ln>
          <a:effectLst/>
        </p:spPr>
        <p:txBody>
          <a:bodyPr/>
          <a:lstStyle/>
          <a:p>
            <a:r>
              <a:rPr lang="en-US" altLang="zh-CN" dirty="0">
                <a:latin typeface="Times New Roman" pitchFamily="18" charset="0"/>
                <a:ea typeface="+mn-ea"/>
                <a:cs typeface="Times New Roman" pitchFamily="18" charset="0"/>
              </a:rPr>
              <a:t>Color vision defects </a:t>
            </a:r>
            <a:r>
              <a:rPr lang="en-US" altLang="zh-CN" dirty="0" smtClean="0">
                <a:latin typeface="Times New Roman" pitchFamily="18" charset="0"/>
                <a:ea typeface="+mn-ea"/>
                <a:cs typeface="Times New Roman" pitchFamily="18" charset="0"/>
              </a:rPr>
              <a:t>cause problems </a:t>
            </a:r>
            <a:r>
              <a:rPr lang="en-US" altLang="zh-CN" dirty="0">
                <a:latin typeface="Times New Roman" pitchFamily="18" charset="0"/>
                <a:ea typeface="+mn-ea"/>
                <a:cs typeface="Times New Roman" pitchFamily="18" charset="0"/>
              </a:rPr>
              <a:t>in the real world</a:t>
            </a:r>
          </a:p>
        </p:txBody>
      </p:sp>
      <p:sp>
        <p:nvSpPr>
          <p:cNvPr id="524295" name="Rectangle 7"/>
          <p:cNvSpPr>
            <a:spLocks noChangeArrowheads="1"/>
          </p:cNvSpPr>
          <p:nvPr/>
        </p:nvSpPr>
        <p:spPr bwMode="auto">
          <a:xfrm>
            <a:off x="2905125" y="1041400"/>
            <a:ext cx="34925" cy="584775"/>
          </a:xfrm>
          <a:prstGeom prst="rect">
            <a:avLst/>
          </a:prstGeom>
          <a:noFill/>
          <a:ln w="9525">
            <a:noFill/>
            <a:miter lim="800000"/>
            <a:headEnd/>
            <a:tailEnd/>
          </a:ln>
          <a:effectLst/>
        </p:spPr>
        <p:txBody>
          <a:bodyPr>
            <a:spAutoFit/>
          </a:bodyPr>
          <a:lstStyle/>
          <a:p>
            <a:endParaRPr lang="zh-CN" altLang="en-US">
              <a:latin typeface="Times New Roman" pitchFamily="18" charset="0"/>
              <a:ea typeface="+mn-ea"/>
              <a:cs typeface="Times New Roman" pitchFamily="18" charset="0"/>
            </a:endParaRPr>
          </a:p>
        </p:txBody>
      </p:sp>
      <p:sp>
        <p:nvSpPr>
          <p:cNvPr id="524296" name="Rectangle 8"/>
          <p:cNvSpPr>
            <a:spLocks noChangeArrowheads="1"/>
          </p:cNvSpPr>
          <p:nvPr/>
        </p:nvSpPr>
        <p:spPr bwMode="auto">
          <a:xfrm>
            <a:off x="7110413" y="1041400"/>
            <a:ext cx="34925" cy="584775"/>
          </a:xfrm>
          <a:prstGeom prst="rect">
            <a:avLst/>
          </a:prstGeom>
          <a:noFill/>
          <a:ln w="9525">
            <a:noFill/>
            <a:miter lim="800000"/>
            <a:headEnd/>
            <a:tailEnd/>
          </a:ln>
          <a:effectLst/>
        </p:spPr>
        <p:txBody>
          <a:bodyPr>
            <a:spAutoFit/>
          </a:bodyPr>
          <a:lstStyle/>
          <a:p>
            <a:endParaRPr lang="zh-CN" altLang="en-US">
              <a:latin typeface="Times New Roman" pitchFamily="18" charset="0"/>
              <a:ea typeface="+mn-ea"/>
              <a:cs typeface="Times New Roman" pitchFamily="18" charset="0"/>
            </a:endParaRPr>
          </a:p>
        </p:txBody>
      </p:sp>
      <p:sp>
        <p:nvSpPr>
          <p:cNvPr id="524297" name="Rectangle 9"/>
          <p:cNvSpPr>
            <a:spLocks noChangeArrowheads="1"/>
          </p:cNvSpPr>
          <p:nvPr/>
        </p:nvSpPr>
        <p:spPr bwMode="auto">
          <a:xfrm>
            <a:off x="1966913" y="-406400"/>
            <a:ext cx="1341437" cy="584775"/>
          </a:xfrm>
          <a:prstGeom prst="rect">
            <a:avLst/>
          </a:prstGeom>
          <a:noFill/>
          <a:ln w="9525">
            <a:noFill/>
            <a:miter lim="800000"/>
            <a:headEnd/>
            <a:tailEnd/>
          </a:ln>
          <a:effectLst/>
        </p:spPr>
        <p:txBody>
          <a:bodyPr>
            <a:spAutoFit/>
          </a:bodyPr>
          <a:lstStyle/>
          <a:p>
            <a:endParaRPr lang="zh-CN" altLang="en-US">
              <a:latin typeface="Times New Roman" pitchFamily="18" charset="0"/>
              <a:ea typeface="+mn-ea"/>
              <a:cs typeface="Times New Roman" pitchFamily="18" charset="0"/>
            </a:endParaRPr>
          </a:p>
        </p:txBody>
      </p:sp>
      <p:sp>
        <p:nvSpPr>
          <p:cNvPr id="524300" name="Rectangle 12"/>
          <p:cNvSpPr>
            <a:spLocks noChangeArrowheads="1"/>
          </p:cNvSpPr>
          <p:nvPr/>
        </p:nvSpPr>
        <p:spPr bwMode="auto">
          <a:xfrm>
            <a:off x="2814638" y="1317625"/>
            <a:ext cx="3714750" cy="584775"/>
          </a:xfrm>
          <a:prstGeom prst="rect">
            <a:avLst/>
          </a:prstGeom>
          <a:noFill/>
          <a:ln w="9525">
            <a:noFill/>
            <a:miter lim="800000"/>
            <a:headEnd/>
            <a:tailEnd/>
          </a:ln>
          <a:effectLst/>
        </p:spPr>
        <p:txBody>
          <a:bodyPr>
            <a:spAutoFit/>
          </a:bodyPr>
          <a:lstStyle/>
          <a:p>
            <a:endParaRPr lang="zh-CN" altLang="en-US">
              <a:latin typeface="Times New Roman" pitchFamily="18" charset="0"/>
              <a:ea typeface="+mn-ea"/>
              <a:cs typeface="Times New Roman" pitchFamily="18" charset="0"/>
            </a:endParaRPr>
          </a:p>
        </p:txBody>
      </p:sp>
      <p:sp>
        <p:nvSpPr>
          <p:cNvPr id="524301" name="Rectangle 13"/>
          <p:cNvSpPr>
            <a:spLocks noChangeArrowheads="1"/>
          </p:cNvSpPr>
          <p:nvPr/>
        </p:nvSpPr>
        <p:spPr bwMode="auto">
          <a:xfrm>
            <a:off x="4200525" y="1317625"/>
            <a:ext cx="254000" cy="457200"/>
          </a:xfrm>
          <a:prstGeom prst="rect">
            <a:avLst/>
          </a:prstGeom>
          <a:noFill/>
          <a:ln w="9525">
            <a:noFill/>
            <a:miter lim="800000"/>
            <a:headEnd/>
            <a:tailEnd/>
          </a:ln>
          <a:effectLst/>
        </p:spPr>
        <p:txBody>
          <a:bodyPr/>
          <a:lstStyle/>
          <a:p>
            <a:r>
              <a:rPr lang="en-US" altLang="zh-CN" sz="2400">
                <a:latin typeface="Times New Roman" pitchFamily="18" charset="0"/>
                <a:ea typeface="+mn-ea"/>
                <a:cs typeface="Times New Roman" pitchFamily="18" charset="0"/>
              </a:rPr>
              <a:t>  </a:t>
            </a:r>
            <a:endParaRPr lang="en-US" altLang="zh-CN">
              <a:latin typeface="Times New Roman" pitchFamily="18" charset="0"/>
              <a:ea typeface="+mn-ea"/>
              <a:cs typeface="Times New Roman" pitchFamily="18" charset="0"/>
            </a:endParaRPr>
          </a:p>
        </p:txBody>
      </p:sp>
      <p:sp>
        <p:nvSpPr>
          <p:cNvPr id="524303" name="Rectangle 15"/>
          <p:cNvSpPr>
            <a:spLocks noChangeArrowheads="1"/>
          </p:cNvSpPr>
          <p:nvPr/>
        </p:nvSpPr>
        <p:spPr bwMode="auto">
          <a:xfrm>
            <a:off x="5765800" y="1317625"/>
            <a:ext cx="254000" cy="457200"/>
          </a:xfrm>
          <a:prstGeom prst="rect">
            <a:avLst/>
          </a:prstGeom>
          <a:noFill/>
          <a:ln w="9525">
            <a:noFill/>
            <a:miter lim="800000"/>
            <a:headEnd/>
            <a:tailEnd/>
          </a:ln>
          <a:effectLst/>
        </p:spPr>
        <p:txBody>
          <a:bodyPr/>
          <a:lstStyle/>
          <a:p>
            <a:r>
              <a:rPr lang="en-US" altLang="zh-CN" sz="2400">
                <a:latin typeface="Times New Roman" pitchFamily="18" charset="0"/>
                <a:ea typeface="+mn-ea"/>
                <a:cs typeface="Times New Roman" pitchFamily="18" charset="0"/>
              </a:rPr>
              <a:t>  </a:t>
            </a:r>
            <a:endParaRPr lang="en-US" altLang="zh-CN">
              <a:latin typeface="Times New Roman" pitchFamily="18" charset="0"/>
              <a:ea typeface="+mn-ea"/>
              <a:cs typeface="Times New Roman" pitchFamily="18" charset="0"/>
            </a:endParaRPr>
          </a:p>
        </p:txBody>
      </p:sp>
      <p:sp>
        <p:nvSpPr>
          <p:cNvPr id="524304" name="Rectangle 16"/>
          <p:cNvSpPr>
            <a:spLocks noChangeArrowheads="1"/>
          </p:cNvSpPr>
          <p:nvPr/>
        </p:nvSpPr>
        <p:spPr bwMode="auto">
          <a:xfrm>
            <a:off x="6019800" y="1317625"/>
            <a:ext cx="681038" cy="457200"/>
          </a:xfrm>
          <a:prstGeom prst="rect">
            <a:avLst/>
          </a:prstGeom>
          <a:noFill/>
          <a:ln w="9525">
            <a:noFill/>
            <a:miter lim="800000"/>
            <a:headEnd/>
            <a:tailEnd/>
          </a:ln>
          <a:effectLst/>
        </p:spPr>
        <p:txBody>
          <a:bodyPr/>
          <a:lstStyle/>
          <a:p>
            <a:r>
              <a:rPr lang="en-US" altLang="zh-CN" sz="2400">
                <a:latin typeface="Times New Roman" pitchFamily="18" charset="0"/>
                <a:ea typeface="+mn-ea"/>
                <a:cs typeface="Times New Roman" pitchFamily="18" charset="0"/>
              </a:rPr>
              <a:t>  </a:t>
            </a:r>
            <a:endParaRPr lang="en-US" altLang="zh-CN">
              <a:latin typeface="Times New Roman" pitchFamily="18" charset="0"/>
              <a:ea typeface="+mn-ea"/>
              <a:cs typeface="Times New Roman" pitchFamily="18" charset="0"/>
            </a:endParaRPr>
          </a:p>
        </p:txBody>
      </p:sp>
      <p:sp>
        <p:nvSpPr>
          <p:cNvPr id="524305" name="Rectangle 17"/>
          <p:cNvSpPr>
            <a:spLocks noChangeArrowheads="1"/>
          </p:cNvSpPr>
          <p:nvPr/>
        </p:nvSpPr>
        <p:spPr bwMode="auto">
          <a:xfrm>
            <a:off x="6700838" y="1317625"/>
            <a:ext cx="936625" cy="457200"/>
          </a:xfrm>
          <a:prstGeom prst="rect">
            <a:avLst/>
          </a:prstGeom>
          <a:noFill/>
          <a:ln w="9525">
            <a:noFill/>
            <a:miter lim="800000"/>
            <a:headEnd/>
            <a:tailEnd/>
          </a:ln>
          <a:effectLst/>
        </p:spPr>
        <p:txBody>
          <a:bodyPr/>
          <a:lstStyle/>
          <a:p>
            <a:r>
              <a:rPr lang="en-US" altLang="zh-CN" sz="2400">
                <a:latin typeface="Times New Roman" pitchFamily="18" charset="0"/>
                <a:ea typeface="+mn-ea"/>
                <a:cs typeface="Times New Roman" pitchFamily="18" charset="0"/>
              </a:rPr>
              <a:t>  </a:t>
            </a:r>
            <a:endParaRPr lang="en-US" altLang="zh-CN">
              <a:latin typeface="Times New Roman" pitchFamily="18" charset="0"/>
              <a:ea typeface="+mn-ea"/>
              <a:cs typeface="Times New Roman" pitchFamily="18" charset="0"/>
            </a:endParaRPr>
          </a:p>
        </p:txBody>
      </p:sp>
      <p:sp>
        <p:nvSpPr>
          <p:cNvPr id="524306" name="Rectangle 18"/>
          <p:cNvSpPr>
            <a:spLocks noChangeArrowheads="1"/>
          </p:cNvSpPr>
          <p:nvPr/>
        </p:nvSpPr>
        <p:spPr bwMode="auto">
          <a:xfrm>
            <a:off x="7637463" y="1774825"/>
            <a:ext cx="627062" cy="584775"/>
          </a:xfrm>
          <a:prstGeom prst="rect">
            <a:avLst/>
          </a:prstGeom>
          <a:noFill/>
          <a:ln w="9525">
            <a:noFill/>
            <a:miter lim="800000"/>
            <a:headEnd/>
            <a:tailEnd/>
          </a:ln>
          <a:effectLst/>
        </p:spPr>
        <p:txBody>
          <a:bodyPr>
            <a:spAutoFit/>
          </a:bodyPr>
          <a:lstStyle/>
          <a:p>
            <a:endParaRPr lang="zh-CN" altLang="en-US">
              <a:latin typeface="Times New Roman" pitchFamily="18" charset="0"/>
              <a:ea typeface="+mn-ea"/>
              <a:cs typeface="Times New Roman" pitchFamily="18" charset="0"/>
            </a:endParaRPr>
          </a:p>
        </p:txBody>
      </p:sp>
      <p:sp>
        <p:nvSpPr>
          <p:cNvPr id="524308" name="Rectangle 20"/>
          <p:cNvSpPr>
            <a:spLocks noChangeArrowheads="1"/>
          </p:cNvSpPr>
          <p:nvPr/>
        </p:nvSpPr>
        <p:spPr bwMode="auto">
          <a:xfrm>
            <a:off x="6019800" y="2486025"/>
            <a:ext cx="2244725" cy="584775"/>
          </a:xfrm>
          <a:prstGeom prst="rect">
            <a:avLst/>
          </a:prstGeom>
          <a:noFill/>
          <a:ln w="9525">
            <a:noFill/>
            <a:miter lim="800000"/>
            <a:headEnd/>
            <a:tailEnd/>
          </a:ln>
          <a:effectLst/>
        </p:spPr>
        <p:txBody>
          <a:bodyPr>
            <a:spAutoFit/>
          </a:bodyPr>
          <a:lstStyle/>
          <a:p>
            <a:endParaRPr lang="zh-CN" altLang="en-US">
              <a:latin typeface="Times New Roman" pitchFamily="18" charset="0"/>
              <a:ea typeface="+mn-ea"/>
              <a:cs typeface="Times New Roman" pitchFamily="18" charset="0"/>
            </a:endParaRPr>
          </a:p>
        </p:txBody>
      </p:sp>
      <p:sp>
        <p:nvSpPr>
          <p:cNvPr id="524309" name="Rectangle 21"/>
          <p:cNvSpPr>
            <a:spLocks noChangeArrowheads="1"/>
          </p:cNvSpPr>
          <p:nvPr/>
        </p:nvSpPr>
        <p:spPr bwMode="auto">
          <a:xfrm>
            <a:off x="5765800" y="3187700"/>
            <a:ext cx="2498725" cy="584775"/>
          </a:xfrm>
          <a:prstGeom prst="rect">
            <a:avLst/>
          </a:prstGeom>
          <a:noFill/>
          <a:ln w="9525">
            <a:noFill/>
            <a:miter lim="800000"/>
            <a:headEnd/>
            <a:tailEnd/>
          </a:ln>
          <a:effectLst/>
        </p:spPr>
        <p:txBody>
          <a:bodyPr>
            <a:spAutoFit/>
          </a:bodyPr>
          <a:lstStyle/>
          <a:p>
            <a:endParaRPr lang="zh-CN" altLang="en-US">
              <a:latin typeface="Times New Roman" pitchFamily="18" charset="0"/>
              <a:ea typeface="+mn-ea"/>
              <a:cs typeface="Times New Roman" pitchFamily="18" charset="0"/>
            </a:endParaRPr>
          </a:p>
        </p:txBody>
      </p:sp>
      <p:sp>
        <p:nvSpPr>
          <p:cNvPr id="524310" name="Rectangle 22"/>
          <p:cNvSpPr>
            <a:spLocks noChangeArrowheads="1"/>
          </p:cNvSpPr>
          <p:nvPr/>
        </p:nvSpPr>
        <p:spPr bwMode="auto">
          <a:xfrm>
            <a:off x="2814638" y="3889375"/>
            <a:ext cx="5449887" cy="584775"/>
          </a:xfrm>
          <a:prstGeom prst="rect">
            <a:avLst/>
          </a:prstGeom>
          <a:noFill/>
          <a:ln w="9525">
            <a:noFill/>
            <a:miter lim="800000"/>
            <a:headEnd/>
            <a:tailEnd/>
          </a:ln>
          <a:effectLst/>
        </p:spPr>
        <p:txBody>
          <a:bodyPr>
            <a:spAutoFit/>
          </a:bodyPr>
          <a:lstStyle/>
          <a:p>
            <a:endParaRPr lang="zh-CN" altLang="en-US">
              <a:latin typeface="Times New Roman" pitchFamily="18" charset="0"/>
              <a:ea typeface="+mn-ea"/>
              <a:cs typeface="Times New Roman" pitchFamily="18" charset="0"/>
            </a:endParaRPr>
          </a:p>
        </p:txBody>
      </p:sp>
      <p:sp>
        <p:nvSpPr>
          <p:cNvPr id="524311" name="Rectangle 23"/>
          <p:cNvSpPr>
            <a:spLocks noChangeArrowheads="1"/>
          </p:cNvSpPr>
          <p:nvPr/>
        </p:nvSpPr>
        <p:spPr bwMode="auto">
          <a:xfrm>
            <a:off x="6700838" y="3898900"/>
            <a:ext cx="1563687" cy="584775"/>
          </a:xfrm>
          <a:prstGeom prst="rect">
            <a:avLst/>
          </a:prstGeom>
          <a:noFill/>
          <a:ln w="9525">
            <a:noFill/>
            <a:miter lim="800000"/>
            <a:headEnd/>
            <a:tailEnd/>
          </a:ln>
          <a:effectLst/>
        </p:spPr>
        <p:txBody>
          <a:bodyPr>
            <a:spAutoFit/>
          </a:bodyPr>
          <a:lstStyle/>
          <a:p>
            <a:endParaRPr lang="zh-CN" altLang="en-US">
              <a:latin typeface="Times New Roman" pitchFamily="18" charset="0"/>
              <a:ea typeface="+mn-ea"/>
              <a:cs typeface="Times New Roman" pitchFamily="18" charset="0"/>
            </a:endParaRPr>
          </a:p>
        </p:txBody>
      </p:sp>
      <p:pic>
        <p:nvPicPr>
          <p:cNvPr id="524315" name="Picture 27" descr="space"/>
          <p:cNvPicPr>
            <a:picLocks noChangeAspect="1" noChangeArrowheads="1"/>
          </p:cNvPicPr>
          <p:nvPr/>
        </p:nvPicPr>
        <p:blipFill>
          <a:blip r:embed="rId3"/>
          <a:srcRect/>
          <a:stretch>
            <a:fillRect/>
          </a:stretch>
        </p:blipFill>
        <p:spPr bwMode="auto">
          <a:xfrm>
            <a:off x="4743450" y="1770063"/>
            <a:ext cx="11113" cy="11112"/>
          </a:xfrm>
          <a:prstGeom prst="rect">
            <a:avLst/>
          </a:prstGeom>
          <a:noFill/>
        </p:spPr>
      </p:pic>
      <p:pic>
        <p:nvPicPr>
          <p:cNvPr id="524316" name="Picture 28" descr="space"/>
          <p:cNvPicPr>
            <a:picLocks noChangeAspect="1" noChangeArrowheads="1"/>
          </p:cNvPicPr>
          <p:nvPr/>
        </p:nvPicPr>
        <p:blipFill>
          <a:blip r:embed="rId3"/>
          <a:srcRect/>
          <a:stretch>
            <a:fillRect/>
          </a:stretch>
        </p:blipFill>
        <p:spPr bwMode="auto">
          <a:xfrm>
            <a:off x="6129338" y="1770063"/>
            <a:ext cx="11112" cy="11112"/>
          </a:xfrm>
          <a:prstGeom prst="rect">
            <a:avLst/>
          </a:prstGeom>
          <a:noFill/>
        </p:spPr>
      </p:pic>
      <p:pic>
        <p:nvPicPr>
          <p:cNvPr id="524317" name="Picture 29" descr="space"/>
          <p:cNvPicPr>
            <a:picLocks noChangeAspect="1" noChangeArrowheads="1"/>
          </p:cNvPicPr>
          <p:nvPr/>
        </p:nvPicPr>
        <p:blipFill>
          <a:blip r:embed="rId3"/>
          <a:srcRect/>
          <a:stretch>
            <a:fillRect/>
          </a:stretch>
        </p:blipFill>
        <p:spPr bwMode="auto">
          <a:xfrm>
            <a:off x="6383338" y="1770063"/>
            <a:ext cx="11112" cy="11112"/>
          </a:xfrm>
          <a:prstGeom prst="rect">
            <a:avLst/>
          </a:prstGeom>
          <a:noFill/>
        </p:spPr>
      </p:pic>
      <p:pic>
        <p:nvPicPr>
          <p:cNvPr id="524318" name="Picture 30" descr="space"/>
          <p:cNvPicPr>
            <a:picLocks noChangeAspect="1" noChangeArrowheads="1"/>
          </p:cNvPicPr>
          <p:nvPr/>
        </p:nvPicPr>
        <p:blipFill>
          <a:blip r:embed="rId3"/>
          <a:srcRect/>
          <a:stretch>
            <a:fillRect/>
          </a:stretch>
        </p:blipFill>
        <p:spPr bwMode="auto">
          <a:xfrm>
            <a:off x="7694613" y="1770063"/>
            <a:ext cx="11112" cy="11112"/>
          </a:xfrm>
          <a:prstGeom prst="rect">
            <a:avLst/>
          </a:prstGeom>
          <a:noFill/>
        </p:spPr>
      </p:pic>
      <p:pic>
        <p:nvPicPr>
          <p:cNvPr id="524319" name="Picture 31" descr="space"/>
          <p:cNvPicPr>
            <a:picLocks noChangeAspect="1" noChangeArrowheads="1"/>
          </p:cNvPicPr>
          <p:nvPr/>
        </p:nvPicPr>
        <p:blipFill>
          <a:blip r:embed="rId3"/>
          <a:srcRect/>
          <a:stretch>
            <a:fillRect/>
          </a:stretch>
        </p:blipFill>
        <p:spPr bwMode="auto">
          <a:xfrm>
            <a:off x="7948613" y="1770063"/>
            <a:ext cx="11112" cy="11112"/>
          </a:xfrm>
          <a:prstGeom prst="rect">
            <a:avLst/>
          </a:prstGeom>
          <a:noFill/>
        </p:spPr>
      </p:pic>
      <p:pic>
        <p:nvPicPr>
          <p:cNvPr id="524320" name="Picture 32" descr="space"/>
          <p:cNvPicPr>
            <a:picLocks noChangeAspect="1" noChangeArrowheads="1"/>
          </p:cNvPicPr>
          <p:nvPr/>
        </p:nvPicPr>
        <p:blipFill>
          <a:blip r:embed="rId3"/>
          <a:srcRect/>
          <a:stretch>
            <a:fillRect/>
          </a:stretch>
        </p:blipFill>
        <p:spPr bwMode="auto">
          <a:xfrm>
            <a:off x="8629650" y="1770063"/>
            <a:ext cx="11113" cy="11112"/>
          </a:xfrm>
          <a:prstGeom prst="rect">
            <a:avLst/>
          </a:prstGeom>
          <a:noFill/>
        </p:spPr>
      </p:pic>
    </p:spTree>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26338" name="Picture 2" descr="slide0005_background"/>
          <p:cNvPicPr>
            <a:picLocks noChangeAspect="1" noChangeArrowheads="1"/>
          </p:cNvPicPr>
          <p:nvPr/>
        </p:nvPicPr>
        <p:blipFill>
          <a:blip r:embed="rId3"/>
          <a:srcRect/>
          <a:stretch>
            <a:fillRect/>
          </a:stretch>
        </p:blipFill>
        <p:spPr bwMode="auto">
          <a:xfrm>
            <a:off x="17463" y="14288"/>
            <a:ext cx="9109075" cy="6827837"/>
          </a:xfrm>
          <a:prstGeom prst="rect">
            <a:avLst/>
          </a:prstGeom>
          <a:noFill/>
        </p:spPr>
      </p:pic>
      <p:sp>
        <p:nvSpPr>
          <p:cNvPr id="526339" name="Rectangle 3"/>
          <p:cNvSpPr>
            <a:spLocks noChangeArrowheads="1"/>
          </p:cNvSpPr>
          <p:nvPr/>
        </p:nvSpPr>
        <p:spPr bwMode="auto">
          <a:xfrm>
            <a:off x="2700338" y="1887538"/>
            <a:ext cx="3741737" cy="714375"/>
          </a:xfrm>
          <a:prstGeom prst="rect">
            <a:avLst/>
          </a:prstGeom>
          <a:noFill/>
          <a:ln w="9525">
            <a:noFill/>
            <a:miter lim="800000"/>
            <a:headEnd/>
            <a:tailEnd/>
          </a:ln>
          <a:effectLst/>
        </p:spPr>
        <p:txBody>
          <a:bodyPr>
            <a:spAutoFit/>
          </a:bodyPr>
          <a:lstStyle/>
          <a:p>
            <a:endParaRPr lang="zh-CN" altLang="en-US"/>
          </a:p>
        </p:txBody>
      </p:sp>
      <p:sp>
        <p:nvSpPr>
          <p:cNvPr id="526340" name="Rectangle 4"/>
          <p:cNvSpPr>
            <a:spLocks noChangeArrowheads="1"/>
          </p:cNvSpPr>
          <p:nvPr/>
        </p:nvSpPr>
        <p:spPr bwMode="auto">
          <a:xfrm>
            <a:off x="1437488" y="3214688"/>
            <a:ext cx="3741737" cy="762000"/>
          </a:xfrm>
          <a:prstGeom prst="rect">
            <a:avLst/>
          </a:prstGeom>
          <a:noFill/>
          <a:ln w="9525">
            <a:noFill/>
            <a:miter lim="800000"/>
            <a:headEnd/>
            <a:tailEnd/>
          </a:ln>
          <a:effectLst/>
        </p:spPr>
        <p:txBody>
          <a:bodyPr/>
          <a:lstStyle/>
          <a:p>
            <a:pPr algn="ctr"/>
            <a:r>
              <a:rPr lang="en-US" altLang="zh-CN" sz="2000" b="1" dirty="0">
                <a:solidFill>
                  <a:srgbClr val="FFFF66"/>
                </a:solidFill>
                <a:latin typeface="Times New Roman" pitchFamily="18" charset="0"/>
                <a:ea typeface="宋体" pitchFamily="2" charset="-122"/>
                <a:cs typeface="Times New Roman" pitchFamily="18" charset="0"/>
              </a:rPr>
              <a:t>Which meat is the most</a:t>
            </a:r>
            <a:r>
              <a:rPr lang="en-US" altLang="zh-CN" sz="1100" dirty="0">
                <a:solidFill>
                  <a:srgbClr val="FFFF00"/>
                </a:solidFill>
                <a:latin typeface="Times New Roman" pitchFamily="18" charset="0"/>
                <a:cs typeface="Times New Roman" pitchFamily="18" charset="0"/>
              </a:rPr>
              <a:t/>
            </a:r>
            <a:br>
              <a:rPr lang="en-US" altLang="zh-CN" sz="1100" dirty="0">
                <a:solidFill>
                  <a:srgbClr val="FFFF00"/>
                </a:solidFill>
                <a:latin typeface="Times New Roman" pitchFamily="18" charset="0"/>
                <a:cs typeface="Times New Roman" pitchFamily="18" charset="0"/>
              </a:rPr>
            </a:br>
            <a:endParaRPr lang="en-US" altLang="zh-CN" sz="2400" dirty="0">
              <a:latin typeface="Times New Roman" pitchFamily="18" charset="0"/>
              <a:ea typeface="宋体" pitchFamily="2" charset="-122"/>
              <a:cs typeface="Times New Roman" pitchFamily="18" charset="0"/>
            </a:endParaRPr>
          </a:p>
        </p:txBody>
      </p:sp>
      <p:sp>
        <p:nvSpPr>
          <p:cNvPr id="526341" name="Rectangle 5"/>
          <p:cNvSpPr>
            <a:spLocks noChangeArrowheads="1"/>
          </p:cNvSpPr>
          <p:nvPr/>
        </p:nvSpPr>
        <p:spPr bwMode="auto">
          <a:xfrm>
            <a:off x="1771650" y="3811588"/>
            <a:ext cx="3741738" cy="17462"/>
          </a:xfrm>
          <a:prstGeom prst="rect">
            <a:avLst/>
          </a:prstGeom>
          <a:noFill/>
          <a:ln w="9525">
            <a:noFill/>
            <a:miter lim="800000"/>
            <a:headEnd/>
            <a:tailEnd/>
          </a:ln>
          <a:effectLst/>
        </p:spPr>
        <p:txBody>
          <a:bodyPr>
            <a:spAutoFit/>
          </a:bodyPr>
          <a:lstStyle/>
          <a:p>
            <a:endParaRPr lang="zh-CN" altLang="en-US"/>
          </a:p>
        </p:txBody>
      </p:sp>
      <p:sp>
        <p:nvSpPr>
          <p:cNvPr id="526342" name="Rectangle 6"/>
          <p:cNvSpPr>
            <a:spLocks noChangeArrowheads="1"/>
          </p:cNvSpPr>
          <p:nvPr/>
        </p:nvSpPr>
        <p:spPr bwMode="auto">
          <a:xfrm>
            <a:off x="1771650" y="3829050"/>
            <a:ext cx="277813" cy="762000"/>
          </a:xfrm>
          <a:prstGeom prst="rect">
            <a:avLst/>
          </a:prstGeom>
          <a:noFill/>
          <a:ln w="9525">
            <a:noFill/>
            <a:miter lim="800000"/>
            <a:headEnd/>
            <a:tailEnd/>
          </a:ln>
          <a:effectLst/>
        </p:spPr>
        <p:txBody>
          <a:bodyPr>
            <a:spAutoFit/>
          </a:bodyPr>
          <a:lstStyle/>
          <a:p>
            <a:endParaRPr lang="zh-CN" altLang="en-US"/>
          </a:p>
        </p:txBody>
      </p:sp>
      <p:sp>
        <p:nvSpPr>
          <p:cNvPr id="526343" name="Rectangle 7"/>
          <p:cNvSpPr>
            <a:spLocks noChangeArrowheads="1"/>
          </p:cNvSpPr>
          <p:nvPr/>
        </p:nvSpPr>
        <p:spPr bwMode="auto">
          <a:xfrm>
            <a:off x="4057650" y="3205163"/>
            <a:ext cx="3462338" cy="381000"/>
          </a:xfrm>
          <a:prstGeom prst="rect">
            <a:avLst/>
          </a:prstGeom>
          <a:noFill/>
          <a:ln w="9525">
            <a:noFill/>
            <a:miter lim="800000"/>
            <a:headEnd/>
            <a:tailEnd/>
          </a:ln>
          <a:effectLst/>
        </p:spPr>
        <p:txBody>
          <a:bodyPr/>
          <a:lstStyle/>
          <a:p>
            <a:pPr algn="ctr"/>
            <a:r>
              <a:rPr lang="en-US" altLang="zh-CN" sz="2000" b="1" dirty="0">
                <a:solidFill>
                  <a:srgbClr val="FFFF66"/>
                </a:solidFill>
                <a:latin typeface="Times New Roman" pitchFamily="18" charset="0"/>
                <a:ea typeface="宋体" pitchFamily="2" charset="-122"/>
                <a:cs typeface="Times New Roman" pitchFamily="18" charset="0"/>
              </a:rPr>
              <a:t>thoroughly cooked?</a:t>
            </a:r>
            <a:endParaRPr lang="en-US" altLang="zh-CN" sz="2400" dirty="0">
              <a:latin typeface="Times New Roman" pitchFamily="18" charset="0"/>
              <a:ea typeface="宋体" pitchFamily="2" charset="-122"/>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28386" name="Picture 2" descr="slide0006_background"/>
          <p:cNvPicPr>
            <a:picLocks noChangeAspect="1" noChangeArrowheads="1"/>
          </p:cNvPicPr>
          <p:nvPr/>
        </p:nvPicPr>
        <p:blipFill>
          <a:blip r:embed="rId3"/>
          <a:srcRect/>
          <a:stretch>
            <a:fillRect/>
          </a:stretch>
        </p:blipFill>
        <p:spPr bwMode="auto">
          <a:xfrm>
            <a:off x="11113" y="7938"/>
            <a:ext cx="9120187" cy="6840537"/>
          </a:xfrm>
          <a:prstGeom prst="rect">
            <a:avLst/>
          </a:prstGeom>
          <a:noFill/>
        </p:spPr>
      </p:pic>
      <p:sp>
        <p:nvSpPr>
          <p:cNvPr id="528387" name="Rectangle 3"/>
          <p:cNvSpPr>
            <a:spLocks noChangeArrowheads="1"/>
          </p:cNvSpPr>
          <p:nvPr/>
        </p:nvSpPr>
        <p:spPr bwMode="auto">
          <a:xfrm>
            <a:off x="1612665" y="3214688"/>
            <a:ext cx="3433560" cy="762000"/>
          </a:xfrm>
          <a:prstGeom prst="rect">
            <a:avLst/>
          </a:prstGeom>
          <a:noFill/>
          <a:ln w="9525">
            <a:noFill/>
            <a:miter lim="800000"/>
            <a:headEnd/>
            <a:tailEnd/>
          </a:ln>
          <a:effectLst/>
        </p:spPr>
        <p:txBody>
          <a:bodyPr/>
          <a:lstStyle/>
          <a:p>
            <a:pPr algn="ctr"/>
            <a:r>
              <a:rPr lang="en-US" altLang="zh-CN" sz="2000" b="1" dirty="0">
                <a:solidFill>
                  <a:srgbClr val="FFFF66"/>
                </a:solidFill>
                <a:latin typeface="Times New Roman" pitchFamily="18" charset="0"/>
                <a:ea typeface="宋体" pitchFamily="2" charset="-122"/>
                <a:cs typeface="Times New Roman" pitchFamily="18" charset="0"/>
              </a:rPr>
              <a:t>Which meat is the most</a:t>
            </a:r>
            <a:r>
              <a:rPr lang="en-US" altLang="zh-CN" sz="1100" dirty="0">
                <a:solidFill>
                  <a:srgbClr val="FFFF00"/>
                </a:solidFill>
                <a:latin typeface="Times New Roman" pitchFamily="18" charset="0"/>
                <a:cs typeface="Times New Roman" pitchFamily="18" charset="0"/>
              </a:rPr>
              <a:t/>
            </a:r>
            <a:br>
              <a:rPr lang="en-US" altLang="zh-CN" sz="1100" dirty="0">
                <a:solidFill>
                  <a:srgbClr val="FFFF00"/>
                </a:solidFill>
                <a:latin typeface="Times New Roman" pitchFamily="18" charset="0"/>
                <a:cs typeface="Times New Roman" pitchFamily="18" charset="0"/>
              </a:rPr>
            </a:br>
            <a:endParaRPr lang="en-US" altLang="zh-CN" sz="2400" dirty="0">
              <a:latin typeface="Times New Roman" pitchFamily="18" charset="0"/>
              <a:ea typeface="宋体" pitchFamily="2" charset="-122"/>
              <a:cs typeface="Times New Roman" pitchFamily="18" charset="0"/>
            </a:endParaRPr>
          </a:p>
        </p:txBody>
      </p:sp>
      <p:sp>
        <p:nvSpPr>
          <p:cNvPr id="528388" name="Rectangle 4"/>
          <p:cNvSpPr>
            <a:spLocks noChangeArrowheads="1"/>
          </p:cNvSpPr>
          <p:nvPr/>
        </p:nvSpPr>
        <p:spPr bwMode="auto">
          <a:xfrm>
            <a:off x="4057650" y="3205163"/>
            <a:ext cx="3462338" cy="381000"/>
          </a:xfrm>
          <a:prstGeom prst="rect">
            <a:avLst/>
          </a:prstGeom>
          <a:noFill/>
          <a:ln w="9525">
            <a:noFill/>
            <a:miter lim="800000"/>
            <a:headEnd/>
            <a:tailEnd/>
          </a:ln>
          <a:effectLst/>
        </p:spPr>
        <p:txBody>
          <a:bodyPr/>
          <a:lstStyle/>
          <a:p>
            <a:pPr algn="ctr"/>
            <a:r>
              <a:rPr lang="en-US" altLang="zh-CN" sz="2000" b="1">
                <a:solidFill>
                  <a:srgbClr val="FFFF66"/>
                </a:solidFill>
                <a:latin typeface="Times New Roman" pitchFamily="18" charset="0"/>
                <a:ea typeface="宋体" pitchFamily="2" charset="-122"/>
                <a:cs typeface="Times New Roman" pitchFamily="18" charset="0"/>
              </a:rPr>
              <a:t>thoroughly cooked?</a:t>
            </a:r>
            <a:endParaRPr lang="en-US" altLang="zh-CN" sz="2400">
              <a:latin typeface="Times New Roman" pitchFamily="18" charset="0"/>
              <a:ea typeface="宋体" pitchFamily="2" charset="-122"/>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30434" name="Picture 2" descr="slide0007_background"/>
          <p:cNvPicPr>
            <a:picLocks noChangeAspect="1" noChangeArrowheads="1"/>
          </p:cNvPicPr>
          <p:nvPr/>
        </p:nvPicPr>
        <p:blipFill>
          <a:blip r:embed="rId3"/>
          <a:srcRect/>
          <a:stretch>
            <a:fillRect/>
          </a:stretch>
        </p:blipFill>
        <p:spPr bwMode="auto">
          <a:xfrm>
            <a:off x="17463" y="14288"/>
            <a:ext cx="9109075" cy="6827837"/>
          </a:xfrm>
          <a:prstGeom prst="rect">
            <a:avLst/>
          </a:prstGeom>
          <a:noFill/>
        </p:spPr>
      </p:pic>
      <p:sp>
        <p:nvSpPr>
          <p:cNvPr id="530435" name="Rectangle 3"/>
          <p:cNvSpPr>
            <a:spLocks noChangeArrowheads="1"/>
          </p:cNvSpPr>
          <p:nvPr/>
        </p:nvSpPr>
        <p:spPr bwMode="auto">
          <a:xfrm>
            <a:off x="1978025" y="2657475"/>
            <a:ext cx="5187950" cy="584775"/>
          </a:xfrm>
          <a:prstGeom prst="rect">
            <a:avLst/>
          </a:prstGeom>
          <a:noFill/>
          <a:ln w="9525">
            <a:noFill/>
            <a:miter lim="800000"/>
            <a:headEnd/>
            <a:tailEnd/>
          </a:ln>
          <a:effectLst/>
        </p:spPr>
        <p:txBody>
          <a:bodyPr>
            <a:spAutoFit/>
          </a:bodyPr>
          <a:lstStyle/>
          <a:p>
            <a:endParaRPr lang="zh-CN" altLang="en-US">
              <a:latin typeface="Times New Roman" pitchFamily="18" charset="0"/>
              <a:cs typeface="Times New Roman" pitchFamily="18" charset="0"/>
            </a:endParaRPr>
          </a:p>
        </p:txBody>
      </p:sp>
      <p:sp>
        <p:nvSpPr>
          <p:cNvPr id="530436" name="Rectangle 4"/>
          <p:cNvSpPr>
            <a:spLocks noChangeArrowheads="1"/>
          </p:cNvSpPr>
          <p:nvPr/>
        </p:nvSpPr>
        <p:spPr bwMode="auto">
          <a:xfrm>
            <a:off x="1673188" y="3262313"/>
            <a:ext cx="5187950" cy="762000"/>
          </a:xfrm>
          <a:prstGeom prst="rect">
            <a:avLst/>
          </a:prstGeom>
          <a:noFill/>
          <a:ln w="9525">
            <a:noFill/>
            <a:miter lim="800000"/>
            <a:headEnd/>
            <a:tailEnd/>
          </a:ln>
          <a:effectLst/>
        </p:spPr>
        <p:txBody>
          <a:bodyPr/>
          <a:lstStyle/>
          <a:p>
            <a:pPr algn="ctr"/>
            <a:r>
              <a:rPr lang="en-US" altLang="zh-CN" sz="2000" b="1" dirty="0">
                <a:solidFill>
                  <a:srgbClr val="FFFF66"/>
                </a:solidFill>
                <a:latin typeface="Times New Roman" pitchFamily="18" charset="0"/>
                <a:ea typeface="宋体" pitchFamily="2" charset="-122"/>
                <a:cs typeface="Times New Roman" pitchFamily="18" charset="0"/>
              </a:rPr>
              <a:t>Which flask contains a light pink</a:t>
            </a:r>
            <a:r>
              <a:rPr lang="en-US" altLang="zh-CN" sz="1100" dirty="0">
                <a:solidFill>
                  <a:srgbClr val="FFFF00"/>
                </a:solidFill>
                <a:latin typeface="Times New Roman" pitchFamily="18" charset="0"/>
                <a:cs typeface="Times New Roman" pitchFamily="18" charset="0"/>
              </a:rPr>
              <a:t/>
            </a:r>
            <a:br>
              <a:rPr lang="en-US" altLang="zh-CN" sz="1100" dirty="0">
                <a:solidFill>
                  <a:srgbClr val="FFFF00"/>
                </a:solidFill>
                <a:latin typeface="Times New Roman" pitchFamily="18" charset="0"/>
                <a:cs typeface="Times New Roman" pitchFamily="18" charset="0"/>
              </a:rPr>
            </a:br>
            <a:endParaRPr lang="en-US" altLang="zh-CN" sz="2400" dirty="0">
              <a:latin typeface="Times New Roman" pitchFamily="18" charset="0"/>
              <a:ea typeface="宋体" pitchFamily="2" charset="-122"/>
              <a:cs typeface="Times New Roman" pitchFamily="18" charset="0"/>
            </a:endParaRPr>
          </a:p>
        </p:txBody>
      </p:sp>
      <p:sp>
        <p:nvSpPr>
          <p:cNvPr id="530437" name="Rectangle 5"/>
          <p:cNvSpPr>
            <a:spLocks noChangeArrowheads="1"/>
          </p:cNvSpPr>
          <p:nvPr/>
        </p:nvSpPr>
        <p:spPr bwMode="auto">
          <a:xfrm>
            <a:off x="1978025" y="3419475"/>
            <a:ext cx="5187950" cy="584775"/>
          </a:xfrm>
          <a:prstGeom prst="rect">
            <a:avLst/>
          </a:prstGeom>
          <a:noFill/>
          <a:ln w="9525">
            <a:noFill/>
            <a:miter lim="800000"/>
            <a:headEnd/>
            <a:tailEnd/>
          </a:ln>
          <a:effectLst/>
        </p:spPr>
        <p:txBody>
          <a:bodyPr>
            <a:spAutoFit/>
          </a:bodyPr>
          <a:lstStyle/>
          <a:p>
            <a:endParaRPr lang="zh-CN" altLang="en-US">
              <a:latin typeface="Times New Roman" pitchFamily="18" charset="0"/>
              <a:cs typeface="Times New Roman" pitchFamily="18" charset="0"/>
            </a:endParaRPr>
          </a:p>
        </p:txBody>
      </p:sp>
      <p:sp>
        <p:nvSpPr>
          <p:cNvPr id="530438" name="Rectangle 6"/>
          <p:cNvSpPr>
            <a:spLocks noChangeArrowheads="1"/>
          </p:cNvSpPr>
          <p:nvPr/>
        </p:nvSpPr>
        <p:spPr bwMode="auto">
          <a:xfrm>
            <a:off x="1978025" y="3436938"/>
            <a:ext cx="2849563" cy="584775"/>
          </a:xfrm>
          <a:prstGeom prst="rect">
            <a:avLst/>
          </a:prstGeom>
          <a:noFill/>
          <a:ln w="9525">
            <a:noFill/>
            <a:miter lim="800000"/>
            <a:headEnd/>
            <a:tailEnd/>
          </a:ln>
          <a:effectLst/>
        </p:spPr>
        <p:txBody>
          <a:bodyPr>
            <a:spAutoFit/>
          </a:bodyPr>
          <a:lstStyle/>
          <a:p>
            <a:endParaRPr lang="zh-CN" altLang="en-US">
              <a:latin typeface="Times New Roman" pitchFamily="18" charset="0"/>
              <a:cs typeface="Times New Roman" pitchFamily="18" charset="0"/>
            </a:endParaRPr>
          </a:p>
        </p:txBody>
      </p:sp>
      <p:sp>
        <p:nvSpPr>
          <p:cNvPr id="530439" name="Rectangle 7"/>
          <p:cNvSpPr>
            <a:spLocks noChangeArrowheads="1"/>
          </p:cNvSpPr>
          <p:nvPr/>
        </p:nvSpPr>
        <p:spPr bwMode="auto">
          <a:xfrm>
            <a:off x="5456238" y="3265488"/>
            <a:ext cx="2336800" cy="762000"/>
          </a:xfrm>
          <a:prstGeom prst="rect">
            <a:avLst/>
          </a:prstGeom>
          <a:noFill/>
          <a:ln w="9525">
            <a:noFill/>
            <a:miter lim="800000"/>
            <a:headEnd/>
            <a:tailEnd/>
          </a:ln>
          <a:effectLst/>
        </p:spPr>
        <p:txBody>
          <a:bodyPr/>
          <a:lstStyle/>
          <a:p>
            <a:pPr algn="ctr"/>
            <a:r>
              <a:rPr lang="en-US" altLang="zh-CN" sz="2000" b="1">
                <a:solidFill>
                  <a:srgbClr val="FFFF66"/>
                </a:solidFill>
                <a:latin typeface="Times New Roman" pitchFamily="18" charset="0"/>
                <a:ea typeface="宋体" pitchFamily="2" charset="-122"/>
                <a:cs typeface="Times New Roman" pitchFamily="18" charset="0"/>
              </a:rPr>
              <a:t>solution?</a:t>
            </a:r>
            <a:r>
              <a:rPr lang="en-US" altLang="zh-CN" sz="1100">
                <a:solidFill>
                  <a:srgbClr val="FFFF00"/>
                </a:solidFill>
                <a:latin typeface="Times New Roman" pitchFamily="18" charset="0"/>
                <a:cs typeface="Times New Roman" pitchFamily="18" charset="0"/>
              </a:rPr>
              <a:t/>
            </a:r>
            <a:br>
              <a:rPr lang="en-US" altLang="zh-CN" sz="1100">
                <a:solidFill>
                  <a:srgbClr val="FFFF00"/>
                </a:solidFill>
                <a:latin typeface="Times New Roman" pitchFamily="18" charset="0"/>
                <a:cs typeface="Times New Roman" pitchFamily="18" charset="0"/>
              </a:rPr>
            </a:br>
            <a:endParaRPr lang="en-US" altLang="zh-CN" sz="2400">
              <a:latin typeface="Times New Roman" pitchFamily="18" charset="0"/>
              <a:ea typeface="宋体" pitchFamily="2" charset="-122"/>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32482" name="Picture 2" descr="slide0008_background"/>
          <p:cNvPicPr>
            <a:picLocks noChangeAspect="1" noChangeArrowheads="1"/>
          </p:cNvPicPr>
          <p:nvPr/>
        </p:nvPicPr>
        <p:blipFill>
          <a:blip r:embed="rId3"/>
          <a:srcRect/>
          <a:stretch>
            <a:fillRect/>
          </a:stretch>
        </p:blipFill>
        <p:spPr bwMode="auto">
          <a:xfrm>
            <a:off x="11113" y="7938"/>
            <a:ext cx="9120187" cy="6840537"/>
          </a:xfrm>
          <a:prstGeom prst="rect">
            <a:avLst/>
          </a:prstGeom>
          <a:noFill/>
        </p:spPr>
      </p:pic>
      <p:sp>
        <p:nvSpPr>
          <p:cNvPr id="532483" name="Rectangle 3"/>
          <p:cNvSpPr>
            <a:spLocks noChangeArrowheads="1"/>
          </p:cNvSpPr>
          <p:nvPr/>
        </p:nvSpPr>
        <p:spPr bwMode="auto">
          <a:xfrm>
            <a:off x="1673188" y="3262313"/>
            <a:ext cx="5187950" cy="762000"/>
          </a:xfrm>
          <a:prstGeom prst="rect">
            <a:avLst/>
          </a:prstGeom>
          <a:noFill/>
          <a:ln w="9525">
            <a:noFill/>
            <a:miter lim="800000"/>
            <a:headEnd/>
            <a:tailEnd/>
          </a:ln>
          <a:effectLst/>
        </p:spPr>
        <p:txBody>
          <a:bodyPr/>
          <a:lstStyle/>
          <a:p>
            <a:pPr algn="ctr"/>
            <a:r>
              <a:rPr lang="en-US" altLang="zh-CN" sz="2000" b="1" dirty="0">
                <a:solidFill>
                  <a:srgbClr val="FFFF66"/>
                </a:solidFill>
                <a:latin typeface="Times New Roman" pitchFamily="18" charset="0"/>
                <a:ea typeface="宋体" pitchFamily="2" charset="-122"/>
                <a:cs typeface="Times New Roman" pitchFamily="18" charset="0"/>
              </a:rPr>
              <a:t>Which flask contains a light pink</a:t>
            </a:r>
            <a:r>
              <a:rPr lang="en-US" altLang="zh-CN" sz="1100" dirty="0">
                <a:solidFill>
                  <a:srgbClr val="FFFF00"/>
                </a:solidFill>
                <a:latin typeface="Times New Roman" pitchFamily="18" charset="0"/>
                <a:cs typeface="Times New Roman" pitchFamily="18" charset="0"/>
              </a:rPr>
              <a:t/>
            </a:r>
            <a:br>
              <a:rPr lang="en-US" altLang="zh-CN" sz="1100" dirty="0">
                <a:solidFill>
                  <a:srgbClr val="FFFF00"/>
                </a:solidFill>
                <a:latin typeface="Times New Roman" pitchFamily="18" charset="0"/>
                <a:cs typeface="Times New Roman" pitchFamily="18" charset="0"/>
              </a:rPr>
            </a:br>
            <a:endParaRPr lang="en-US" altLang="zh-CN" sz="2400" dirty="0">
              <a:latin typeface="Times New Roman" pitchFamily="18" charset="0"/>
              <a:ea typeface="宋体" pitchFamily="2" charset="-122"/>
              <a:cs typeface="Times New Roman" pitchFamily="18" charset="0"/>
            </a:endParaRPr>
          </a:p>
        </p:txBody>
      </p:sp>
      <p:sp>
        <p:nvSpPr>
          <p:cNvPr id="532484" name="Rectangle 4"/>
          <p:cNvSpPr>
            <a:spLocks noChangeArrowheads="1"/>
          </p:cNvSpPr>
          <p:nvPr/>
        </p:nvSpPr>
        <p:spPr bwMode="auto">
          <a:xfrm>
            <a:off x="5456238" y="3265488"/>
            <a:ext cx="2336800" cy="762000"/>
          </a:xfrm>
          <a:prstGeom prst="rect">
            <a:avLst/>
          </a:prstGeom>
          <a:noFill/>
          <a:ln w="9525">
            <a:noFill/>
            <a:miter lim="800000"/>
            <a:headEnd/>
            <a:tailEnd/>
          </a:ln>
          <a:effectLst/>
        </p:spPr>
        <p:txBody>
          <a:bodyPr/>
          <a:lstStyle/>
          <a:p>
            <a:pPr algn="ctr"/>
            <a:r>
              <a:rPr lang="en-US" altLang="zh-CN" sz="2000" b="1">
                <a:solidFill>
                  <a:srgbClr val="FFFF66"/>
                </a:solidFill>
                <a:latin typeface="Times New Roman" pitchFamily="18" charset="0"/>
                <a:ea typeface="宋体" pitchFamily="2" charset="-122"/>
                <a:cs typeface="Times New Roman" pitchFamily="18" charset="0"/>
              </a:rPr>
              <a:t>solution?</a:t>
            </a:r>
            <a:r>
              <a:rPr lang="en-US" altLang="zh-CN" sz="1100">
                <a:solidFill>
                  <a:srgbClr val="FFFF00"/>
                </a:solidFill>
                <a:latin typeface="Times New Roman" pitchFamily="18" charset="0"/>
                <a:cs typeface="Times New Roman" pitchFamily="18" charset="0"/>
              </a:rPr>
              <a:t/>
            </a:r>
            <a:br>
              <a:rPr lang="en-US" altLang="zh-CN" sz="1100">
                <a:solidFill>
                  <a:srgbClr val="FFFF00"/>
                </a:solidFill>
                <a:latin typeface="Times New Roman" pitchFamily="18" charset="0"/>
                <a:cs typeface="Times New Roman" pitchFamily="18" charset="0"/>
              </a:rPr>
            </a:br>
            <a:endParaRPr lang="en-US" altLang="zh-CN" sz="2400">
              <a:latin typeface="Times New Roman" pitchFamily="18" charset="0"/>
              <a:ea typeface="宋体" pitchFamily="2" charset="-122"/>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a:xfrm>
            <a:off x="1050763" y="1617175"/>
            <a:ext cx="7467600" cy="584775"/>
          </a:xfrm>
        </p:spPr>
        <p:txBody>
          <a:bodyPr/>
          <a:lstStyle/>
          <a:p>
            <a:pPr algn="l"/>
            <a:r>
              <a:rPr lang="en-US" altLang="zh-CN" sz="3200" dirty="0">
                <a:solidFill>
                  <a:schemeClr val="tx1"/>
                </a:solidFill>
                <a:latin typeface="Times New Roman" pitchFamily="18" charset="0"/>
                <a:ea typeface="+mn-ea"/>
                <a:cs typeface="Times New Roman" pitchFamily="18" charset="0"/>
              </a:rPr>
              <a:t>Key </a:t>
            </a:r>
            <a:r>
              <a:rPr lang="en-US" altLang="zh-CN" sz="3200" dirty="0" smtClean="0">
                <a:solidFill>
                  <a:schemeClr val="tx1"/>
                </a:solidFill>
                <a:latin typeface="Times New Roman" pitchFamily="18" charset="0"/>
                <a:ea typeface="+mn-ea"/>
                <a:cs typeface="Times New Roman" pitchFamily="18" charset="0"/>
              </a:rPr>
              <a:t>Points  </a:t>
            </a:r>
            <a:r>
              <a:rPr lang="zh-CN" altLang="en-US" sz="3200" dirty="0" smtClean="0">
                <a:solidFill>
                  <a:schemeClr val="tx1"/>
                </a:solidFill>
                <a:latin typeface="Times New Roman" pitchFamily="18" charset="0"/>
                <a:ea typeface="+mn-ea"/>
                <a:cs typeface="Times New Roman" pitchFamily="18" charset="0"/>
              </a:rPr>
              <a:t>要点</a:t>
            </a:r>
            <a:r>
              <a:rPr lang="zh-CN" altLang="en-US" sz="3200" dirty="0">
                <a:solidFill>
                  <a:schemeClr val="tx1"/>
                </a:solidFill>
                <a:latin typeface="Times New Roman" pitchFamily="18" charset="0"/>
                <a:ea typeface="+mn-ea"/>
                <a:cs typeface="Times New Roman" pitchFamily="18" charset="0"/>
              </a:rPr>
              <a:t>：</a:t>
            </a:r>
          </a:p>
        </p:txBody>
      </p:sp>
      <p:sp>
        <p:nvSpPr>
          <p:cNvPr id="713731" name="Rectangle 3"/>
          <p:cNvSpPr>
            <a:spLocks noGrp="1" noChangeArrowheads="1"/>
          </p:cNvSpPr>
          <p:nvPr>
            <p:ph type="body" idx="1"/>
          </p:nvPr>
        </p:nvSpPr>
        <p:spPr>
          <a:xfrm>
            <a:off x="1034138" y="2381250"/>
            <a:ext cx="4027719" cy="4114800"/>
          </a:xfrm>
        </p:spPr>
        <p:txBody>
          <a:bodyPr/>
          <a:lstStyle/>
          <a:p>
            <a:pPr>
              <a:buClr>
                <a:schemeClr val="tx1"/>
              </a:buClr>
            </a:pPr>
            <a:r>
              <a:rPr lang="en-US" altLang="zh-CN" dirty="0">
                <a:solidFill>
                  <a:srgbClr val="0000FF"/>
                </a:solidFill>
                <a:latin typeface="Times New Roman" pitchFamily="18" charset="0"/>
                <a:cs typeface="Times New Roman" pitchFamily="18" charset="0"/>
              </a:rPr>
              <a:t>Human vision</a:t>
            </a:r>
          </a:p>
          <a:p>
            <a:pPr>
              <a:buClr>
                <a:schemeClr val="tx1"/>
              </a:buClr>
              <a:buNone/>
            </a:pPr>
            <a:r>
              <a:rPr lang="en-US" altLang="zh-CN" b="1" dirty="0" smtClean="0">
                <a:solidFill>
                  <a:srgbClr val="0000FF"/>
                </a:solidFill>
                <a:latin typeface="Times New Roman" pitchFamily="18" charset="0"/>
                <a:cs typeface="Times New Roman" pitchFamily="18" charset="0"/>
              </a:rPr>
              <a:t>    </a:t>
            </a:r>
            <a:r>
              <a:rPr lang="zh-CN" altLang="en-US" b="1" dirty="0" smtClean="0">
                <a:solidFill>
                  <a:srgbClr val="0000FF"/>
                </a:solidFill>
                <a:latin typeface="Times New Roman" pitchFamily="18" charset="0"/>
                <a:cs typeface="Times New Roman" pitchFamily="18" charset="0"/>
              </a:rPr>
              <a:t>人</a:t>
            </a:r>
            <a:r>
              <a:rPr lang="zh-CN" altLang="en-US" b="1" dirty="0">
                <a:solidFill>
                  <a:srgbClr val="0000FF"/>
                </a:solidFill>
                <a:latin typeface="Times New Roman" pitchFamily="18" charset="0"/>
                <a:cs typeface="Times New Roman" pitchFamily="18" charset="0"/>
              </a:rPr>
              <a:t>眼视觉</a:t>
            </a:r>
          </a:p>
          <a:p>
            <a:pPr>
              <a:buClr>
                <a:schemeClr val="tx1"/>
              </a:buClr>
            </a:pPr>
            <a:r>
              <a:rPr lang="en-US" altLang="zh-CN" dirty="0" err="1">
                <a:latin typeface="Times New Roman" pitchFamily="18" charset="0"/>
                <a:cs typeface="Times New Roman" pitchFamily="18" charset="0"/>
              </a:rPr>
              <a:t>Anormal</a:t>
            </a:r>
            <a:r>
              <a:rPr lang="en-US" altLang="zh-CN" dirty="0">
                <a:latin typeface="Times New Roman" pitchFamily="18" charset="0"/>
                <a:cs typeface="Times New Roman" pitchFamily="18" charset="0"/>
              </a:rPr>
              <a:t> vision</a:t>
            </a:r>
          </a:p>
          <a:p>
            <a:pPr>
              <a:buClr>
                <a:schemeClr val="tx1"/>
              </a:buClr>
              <a:buNone/>
            </a:pP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人眼非正常视觉</a:t>
            </a:r>
          </a:p>
          <a:p>
            <a:pPr>
              <a:buClr>
                <a:schemeClr val="tx1"/>
              </a:buClr>
            </a:pPr>
            <a:r>
              <a:rPr lang="en-US" altLang="zh-CN" dirty="0">
                <a:latin typeface="Times New Roman" pitchFamily="18" charset="0"/>
                <a:cs typeface="Times New Roman" pitchFamily="18" charset="0"/>
              </a:rPr>
              <a:t>Vision illusion</a:t>
            </a:r>
          </a:p>
          <a:p>
            <a:pPr>
              <a:buClr>
                <a:schemeClr val="tx1"/>
              </a:buClr>
              <a:buNone/>
            </a:pP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人眼错觉</a:t>
            </a:r>
          </a:p>
        </p:txBody>
      </p:sp>
      <p:sp>
        <p:nvSpPr>
          <p:cNvPr id="713732" name="Rectangle 4"/>
          <p:cNvSpPr>
            <a:spLocks noChangeArrowheads="1"/>
          </p:cNvSpPr>
          <p:nvPr/>
        </p:nvSpPr>
        <p:spPr bwMode="auto">
          <a:xfrm>
            <a:off x="842050" y="131363"/>
            <a:ext cx="7467600" cy="1446550"/>
          </a:xfrm>
          <a:prstGeom prst="rect">
            <a:avLst/>
          </a:prstGeom>
          <a:noFill/>
          <a:ln w="9525">
            <a:noFill/>
            <a:miter lim="800000"/>
            <a:headEnd/>
            <a:tailEnd/>
          </a:ln>
          <a:effectLst/>
        </p:spPr>
        <p:txBody>
          <a:bodyPr anchor="b">
            <a:spAutoFit/>
          </a:bodyPr>
          <a:lstStyle/>
          <a:p>
            <a:pPr algn="ctr"/>
            <a:r>
              <a:rPr lang="en-US" altLang="zh-CN" sz="4400" dirty="0">
                <a:latin typeface="Times New Roman" pitchFamily="18" charset="0"/>
                <a:ea typeface="+mn-ea"/>
                <a:cs typeface="Times New Roman" pitchFamily="18" charset="0"/>
              </a:rPr>
              <a:t>Elements of Visual Perception</a:t>
            </a:r>
          </a:p>
          <a:p>
            <a:pPr algn="ctr"/>
            <a:r>
              <a:rPr lang="zh-CN" altLang="en-US" sz="4400" b="1" dirty="0">
                <a:latin typeface="Times New Roman" pitchFamily="18" charset="0"/>
                <a:ea typeface="+mn-ea"/>
                <a:cs typeface="Times New Roman" pitchFamily="18" charset="0"/>
              </a:rPr>
              <a:t>人眼视觉特性</a:t>
            </a:r>
          </a:p>
        </p:txBody>
      </p:sp>
      <p:pic>
        <p:nvPicPr>
          <p:cNvPr id="713733" name="Picture 5" descr="016"/>
          <p:cNvPicPr>
            <a:picLocks noChangeAspect="1" noChangeArrowheads="1" noCrop="1"/>
          </p:cNvPicPr>
          <p:nvPr/>
        </p:nvPicPr>
        <p:blipFill>
          <a:blip r:embed="rId2"/>
          <a:srcRect/>
          <a:stretch>
            <a:fillRect/>
          </a:stretch>
        </p:blipFill>
        <p:spPr bwMode="auto">
          <a:xfrm>
            <a:off x="5622508" y="1807275"/>
            <a:ext cx="1085850" cy="1085850"/>
          </a:xfrm>
          <a:prstGeom prst="rect">
            <a:avLst/>
          </a:prstGeom>
          <a:noFill/>
        </p:spPr>
      </p:pic>
      <p:pic>
        <p:nvPicPr>
          <p:cNvPr id="713734" name="Picture 6" descr="016"/>
          <p:cNvPicPr>
            <a:picLocks noChangeAspect="1" noChangeArrowheads="1" noCrop="1"/>
          </p:cNvPicPr>
          <p:nvPr/>
        </p:nvPicPr>
        <p:blipFill>
          <a:blip r:embed="rId2"/>
          <a:srcRect/>
          <a:stretch>
            <a:fillRect/>
          </a:stretch>
        </p:blipFill>
        <p:spPr bwMode="auto">
          <a:xfrm>
            <a:off x="6814865" y="1816338"/>
            <a:ext cx="1085850" cy="1085850"/>
          </a:xfrm>
          <a:prstGeom prst="rect">
            <a:avLst/>
          </a:prstGeom>
          <a:noFill/>
        </p:spPr>
      </p:pic>
      <p:sp>
        <p:nvSpPr>
          <p:cNvPr id="7" name="Rectangle 3"/>
          <p:cNvSpPr txBox="1">
            <a:spLocks noChangeArrowheads="1"/>
          </p:cNvSpPr>
          <p:nvPr/>
        </p:nvSpPr>
        <p:spPr bwMode="auto">
          <a:xfrm>
            <a:off x="4615538" y="3494314"/>
            <a:ext cx="4512133" cy="2971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Char char="­"/>
              <a:tabLst/>
              <a:defRPr/>
            </a:pPr>
            <a:r>
              <a:rPr lang="en-US" altLang="zh-CN" kern="0" dirty="0" smtClean="0">
                <a:latin typeface="Times New Roman" pitchFamily="18" charset="0"/>
                <a:ea typeface="+mn-ea"/>
                <a:cs typeface="Times New Roman" pitchFamily="18" charset="0"/>
              </a:rPr>
              <a:t>V</a:t>
            </a:r>
            <a:r>
              <a:rPr kumimoji="1" lang="en-US" altLang="zh-CN" sz="3200" b="0" i="0" u="none" strike="noStrike" kern="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ision</a:t>
            </a:r>
            <a:r>
              <a:rPr kumimoji="1" lang="en-US" altLang="zh-CN" sz="32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 in</a:t>
            </a:r>
            <a:r>
              <a:rPr kumimoji="1" lang="en-US" altLang="zh-CN" sz="3200" b="0" i="0" u="none" strike="noStrike" kern="0" cap="none" spc="0" normalizeH="0" noProof="0" dirty="0" smtClean="0">
                <a:ln>
                  <a:noFill/>
                </a:ln>
                <a:solidFill>
                  <a:schemeClr val="tx1"/>
                </a:solidFill>
                <a:effectLst/>
                <a:uLnTx/>
                <a:uFillTx/>
                <a:latin typeface="Times New Roman" pitchFamily="18" charset="0"/>
                <a:ea typeface="+mn-ea"/>
                <a:cs typeface="Times New Roman" pitchFamily="18" charset="0"/>
              </a:rPr>
              <a:t> a higher level</a:t>
            </a:r>
            <a:endParaRPr kumimoji="1" lang="en-US" altLang="zh-CN" sz="32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None/>
              <a:tabLst/>
              <a:defRPr/>
            </a:pPr>
            <a:r>
              <a:rPr kumimoji="1" lang="en-US" altLang="zh-CN" sz="32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kumimoji="1" lang="zh-CN" altLang="en-US" sz="32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更高层次的视觉</a:t>
            </a:r>
          </a:p>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Char char="­"/>
              <a:tabLst/>
              <a:defRPr/>
            </a:pPr>
            <a:r>
              <a:rPr kumimoji="1" lang="en-US" altLang="zh-CN" sz="32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Video &amp; Vision</a:t>
            </a:r>
          </a:p>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None/>
              <a:tabLst/>
              <a:defRPr/>
            </a:pPr>
            <a:r>
              <a:rPr kumimoji="1" lang="en-US" altLang="zh-CN" sz="32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lang="zh-CN" altLang="en-US" kern="0" dirty="0" smtClean="0">
                <a:latin typeface="Times New Roman" pitchFamily="18" charset="0"/>
                <a:ea typeface="+mn-ea"/>
                <a:cs typeface="Times New Roman" pitchFamily="18" charset="0"/>
              </a:rPr>
              <a:t>视频与视觉特性</a:t>
            </a:r>
            <a:endParaRPr kumimoji="1" lang="zh-CN" altLang="en-US" sz="3200" b="0" i="0" u="none" strike="noStrike" kern="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34530" name="Picture 2" descr="slide0009_background"/>
          <p:cNvPicPr>
            <a:picLocks noChangeAspect="1" noChangeArrowheads="1"/>
          </p:cNvPicPr>
          <p:nvPr/>
        </p:nvPicPr>
        <p:blipFill>
          <a:blip r:embed="rId3"/>
          <a:srcRect/>
          <a:stretch>
            <a:fillRect/>
          </a:stretch>
        </p:blipFill>
        <p:spPr bwMode="auto">
          <a:xfrm>
            <a:off x="17463" y="14288"/>
            <a:ext cx="9109075" cy="6827837"/>
          </a:xfrm>
          <a:prstGeom prst="rect">
            <a:avLst/>
          </a:prstGeom>
          <a:noFill/>
        </p:spPr>
      </p:pic>
      <p:sp>
        <p:nvSpPr>
          <p:cNvPr id="534531" name="Rectangle 3"/>
          <p:cNvSpPr>
            <a:spLocks noChangeArrowheads="1"/>
          </p:cNvSpPr>
          <p:nvPr/>
        </p:nvSpPr>
        <p:spPr bwMode="auto">
          <a:xfrm>
            <a:off x="1589088" y="2659063"/>
            <a:ext cx="4616450" cy="584775"/>
          </a:xfrm>
          <a:prstGeom prst="rect">
            <a:avLst/>
          </a:prstGeom>
          <a:noFill/>
          <a:ln w="9525">
            <a:noFill/>
            <a:miter lim="800000"/>
            <a:headEnd/>
            <a:tailEnd/>
          </a:ln>
          <a:effectLst/>
        </p:spPr>
        <p:txBody>
          <a:bodyPr>
            <a:spAutoFit/>
          </a:bodyPr>
          <a:lstStyle/>
          <a:p>
            <a:endParaRPr lang="zh-CN" altLang="en-US">
              <a:latin typeface="Times New Roman" pitchFamily="18" charset="0"/>
              <a:cs typeface="Times New Roman" pitchFamily="18" charset="0"/>
            </a:endParaRPr>
          </a:p>
        </p:txBody>
      </p:sp>
      <p:sp>
        <p:nvSpPr>
          <p:cNvPr id="534532" name="Rectangle 4"/>
          <p:cNvSpPr>
            <a:spLocks noChangeArrowheads="1"/>
          </p:cNvSpPr>
          <p:nvPr/>
        </p:nvSpPr>
        <p:spPr bwMode="auto">
          <a:xfrm>
            <a:off x="951713" y="3190875"/>
            <a:ext cx="4614862" cy="762000"/>
          </a:xfrm>
          <a:prstGeom prst="rect">
            <a:avLst/>
          </a:prstGeom>
          <a:noFill/>
          <a:ln w="9525">
            <a:noFill/>
            <a:miter lim="800000"/>
            <a:headEnd/>
            <a:tailEnd/>
          </a:ln>
          <a:effectLst/>
        </p:spPr>
        <p:txBody>
          <a:bodyPr/>
          <a:lstStyle/>
          <a:p>
            <a:pPr algn="ctr"/>
            <a:r>
              <a:rPr lang="en-US" altLang="zh-CN" sz="2000" b="1" dirty="0">
                <a:solidFill>
                  <a:srgbClr val="FFFF66"/>
                </a:solidFill>
                <a:latin typeface="Times New Roman" pitchFamily="18" charset="0"/>
                <a:ea typeface="宋体" pitchFamily="2" charset="-122"/>
                <a:cs typeface="Times New Roman" pitchFamily="18" charset="0"/>
              </a:rPr>
              <a:t>Which of the following slides</a:t>
            </a:r>
            <a:r>
              <a:rPr lang="en-US" altLang="zh-CN" sz="1100" dirty="0">
                <a:solidFill>
                  <a:srgbClr val="FFFF00"/>
                </a:solidFill>
                <a:latin typeface="Times New Roman" pitchFamily="18" charset="0"/>
                <a:cs typeface="Times New Roman" pitchFamily="18" charset="0"/>
              </a:rPr>
              <a:t/>
            </a:r>
            <a:br>
              <a:rPr lang="en-US" altLang="zh-CN" sz="1100" dirty="0">
                <a:solidFill>
                  <a:srgbClr val="FFFF00"/>
                </a:solidFill>
                <a:latin typeface="Times New Roman" pitchFamily="18" charset="0"/>
                <a:cs typeface="Times New Roman" pitchFamily="18" charset="0"/>
              </a:rPr>
            </a:br>
            <a:endParaRPr lang="en-US" altLang="zh-CN" sz="2400" dirty="0">
              <a:latin typeface="Times New Roman" pitchFamily="18" charset="0"/>
              <a:ea typeface="宋体" pitchFamily="2" charset="-122"/>
              <a:cs typeface="Times New Roman" pitchFamily="18" charset="0"/>
            </a:endParaRPr>
          </a:p>
        </p:txBody>
      </p:sp>
      <p:sp>
        <p:nvSpPr>
          <p:cNvPr id="534534" name="Rectangle 6"/>
          <p:cNvSpPr>
            <a:spLocks noChangeArrowheads="1"/>
          </p:cNvSpPr>
          <p:nvPr/>
        </p:nvSpPr>
        <p:spPr bwMode="auto">
          <a:xfrm>
            <a:off x="2263775" y="3436938"/>
            <a:ext cx="650875" cy="584775"/>
          </a:xfrm>
          <a:prstGeom prst="rect">
            <a:avLst/>
          </a:prstGeom>
          <a:noFill/>
          <a:ln w="9525">
            <a:noFill/>
            <a:miter lim="800000"/>
            <a:headEnd/>
            <a:tailEnd/>
          </a:ln>
          <a:effectLst/>
        </p:spPr>
        <p:txBody>
          <a:bodyPr>
            <a:spAutoFit/>
          </a:bodyPr>
          <a:lstStyle/>
          <a:p>
            <a:endParaRPr lang="zh-CN" altLang="en-US">
              <a:latin typeface="Times New Roman" pitchFamily="18" charset="0"/>
              <a:cs typeface="Times New Roman" pitchFamily="18" charset="0"/>
            </a:endParaRPr>
          </a:p>
        </p:txBody>
      </p:sp>
      <p:sp>
        <p:nvSpPr>
          <p:cNvPr id="534535" name="Rectangle 7"/>
          <p:cNvSpPr>
            <a:spLocks noChangeArrowheads="1"/>
          </p:cNvSpPr>
          <p:nvPr/>
        </p:nvSpPr>
        <p:spPr bwMode="auto">
          <a:xfrm>
            <a:off x="4402138" y="3186113"/>
            <a:ext cx="3295650" cy="762000"/>
          </a:xfrm>
          <a:prstGeom prst="rect">
            <a:avLst/>
          </a:prstGeom>
          <a:noFill/>
          <a:ln w="9525">
            <a:noFill/>
            <a:miter lim="800000"/>
            <a:headEnd/>
            <a:tailEnd/>
          </a:ln>
          <a:effectLst/>
        </p:spPr>
        <p:txBody>
          <a:bodyPr/>
          <a:lstStyle/>
          <a:p>
            <a:pPr algn="ctr"/>
            <a:r>
              <a:rPr lang="en-US" altLang="zh-CN" sz="2000" b="1">
                <a:solidFill>
                  <a:srgbClr val="FFFF66"/>
                </a:solidFill>
                <a:latin typeface="Times New Roman" pitchFamily="18" charset="0"/>
                <a:ea typeface="宋体" pitchFamily="2" charset="-122"/>
                <a:cs typeface="Times New Roman" pitchFamily="18" charset="0"/>
              </a:rPr>
              <a:t>contains a pink cell?</a:t>
            </a:r>
            <a:r>
              <a:rPr lang="en-US" altLang="zh-CN" sz="1100">
                <a:solidFill>
                  <a:srgbClr val="FFFF00"/>
                </a:solidFill>
                <a:latin typeface="Times New Roman" pitchFamily="18" charset="0"/>
                <a:cs typeface="Times New Roman" pitchFamily="18" charset="0"/>
              </a:rPr>
              <a:t/>
            </a:r>
            <a:br>
              <a:rPr lang="en-US" altLang="zh-CN" sz="1100">
                <a:solidFill>
                  <a:srgbClr val="FFFF00"/>
                </a:solidFill>
                <a:latin typeface="Times New Roman" pitchFamily="18" charset="0"/>
                <a:cs typeface="Times New Roman" pitchFamily="18" charset="0"/>
              </a:rPr>
            </a:br>
            <a:endParaRPr lang="en-US" altLang="zh-CN" sz="2400">
              <a:latin typeface="Times New Roman" pitchFamily="18" charset="0"/>
              <a:ea typeface="宋体" pitchFamily="2" charset="-122"/>
              <a:cs typeface="Times New Roman" pitchFamily="18" charset="0"/>
            </a:endParaRPr>
          </a:p>
        </p:txBody>
      </p:sp>
      <p:sp>
        <p:nvSpPr>
          <p:cNvPr id="534536" name="Rectangle 8"/>
          <p:cNvSpPr>
            <a:spLocks noChangeArrowheads="1"/>
          </p:cNvSpPr>
          <p:nvPr/>
        </p:nvSpPr>
        <p:spPr bwMode="auto">
          <a:xfrm>
            <a:off x="6210300" y="3436938"/>
            <a:ext cx="668338" cy="584775"/>
          </a:xfrm>
          <a:prstGeom prst="rect">
            <a:avLst/>
          </a:prstGeom>
          <a:noFill/>
          <a:ln w="9525">
            <a:noFill/>
            <a:miter lim="800000"/>
            <a:headEnd/>
            <a:tailEnd/>
          </a:ln>
          <a:effectLst/>
        </p:spPr>
        <p:txBody>
          <a:bodyPr>
            <a:spAutoFit/>
          </a:bodyPr>
          <a:lstStyle/>
          <a:p>
            <a:endParaRPr lang="zh-CN" altLang="en-US">
              <a:latin typeface="Times New Roman" pitchFamily="18" charset="0"/>
              <a:cs typeface="Times New Roman" pitchFamily="18" charset="0"/>
            </a:endParaRPr>
          </a:p>
        </p:txBody>
      </p:sp>
      <p:sp>
        <p:nvSpPr>
          <p:cNvPr id="534537" name="Rectangle 9"/>
          <p:cNvSpPr>
            <a:spLocks noChangeArrowheads="1"/>
          </p:cNvSpPr>
          <p:nvPr/>
        </p:nvSpPr>
        <p:spPr bwMode="auto">
          <a:xfrm>
            <a:off x="6205538" y="2659063"/>
            <a:ext cx="1349375" cy="584775"/>
          </a:xfrm>
          <a:prstGeom prst="rect">
            <a:avLst/>
          </a:prstGeom>
          <a:noFill/>
          <a:ln w="9525">
            <a:noFill/>
            <a:miter lim="800000"/>
            <a:headEnd/>
            <a:tailEnd/>
          </a:ln>
          <a:effectLst/>
        </p:spPr>
        <p:txBody>
          <a:bodyPr>
            <a:spAutoFit/>
          </a:bodyPr>
          <a:lstStyle/>
          <a:p>
            <a:endParaRPr lang="zh-CN" altLang="en-US">
              <a:latin typeface="Times New Roman" pitchFamily="18" charset="0"/>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36578" name="Picture 2" descr="slide0010_background"/>
          <p:cNvPicPr>
            <a:picLocks noChangeAspect="1" noChangeArrowheads="1"/>
          </p:cNvPicPr>
          <p:nvPr/>
        </p:nvPicPr>
        <p:blipFill>
          <a:blip r:embed="rId3"/>
          <a:srcRect/>
          <a:stretch>
            <a:fillRect/>
          </a:stretch>
        </p:blipFill>
        <p:spPr bwMode="auto">
          <a:xfrm>
            <a:off x="23813" y="0"/>
            <a:ext cx="9120187" cy="6840537"/>
          </a:xfrm>
          <a:prstGeom prst="rect">
            <a:avLst/>
          </a:prstGeom>
          <a:noFill/>
        </p:spPr>
      </p:pic>
      <p:sp>
        <p:nvSpPr>
          <p:cNvPr id="536579" name="Line 3"/>
          <p:cNvSpPr>
            <a:spLocks noChangeShapeType="1"/>
          </p:cNvSpPr>
          <p:nvPr/>
        </p:nvSpPr>
        <p:spPr bwMode="auto">
          <a:xfrm flipH="1">
            <a:off x="7561263" y="1639888"/>
            <a:ext cx="406400" cy="203200"/>
          </a:xfrm>
          <a:prstGeom prst="line">
            <a:avLst/>
          </a:prstGeom>
          <a:noFill/>
          <a:ln w="25400">
            <a:solidFill>
              <a:srgbClr val="FF0000"/>
            </a:solidFill>
            <a:round/>
            <a:headEnd/>
            <a:tailEnd type="triangle" w="sm" len="lg"/>
          </a:ln>
          <a:effectLst/>
        </p:spPr>
        <p:txBody>
          <a:bodyPr wrap="none">
            <a:spAutoFit/>
          </a:bodyPr>
          <a:lstStyle/>
          <a:p>
            <a:endParaRPr lang="zh-CN" altLang="en-US">
              <a:latin typeface="Times New Roman" pitchFamily="18" charset="0"/>
              <a:cs typeface="Times New Roman" pitchFamily="18" charset="0"/>
            </a:endParaRPr>
          </a:p>
        </p:txBody>
      </p:sp>
      <p:sp>
        <p:nvSpPr>
          <p:cNvPr id="536580" name="Rectangle 4"/>
          <p:cNvSpPr>
            <a:spLocks noChangeArrowheads="1"/>
          </p:cNvSpPr>
          <p:nvPr/>
        </p:nvSpPr>
        <p:spPr bwMode="auto">
          <a:xfrm>
            <a:off x="968338" y="3190875"/>
            <a:ext cx="4614862" cy="762000"/>
          </a:xfrm>
          <a:prstGeom prst="rect">
            <a:avLst/>
          </a:prstGeom>
          <a:noFill/>
          <a:ln w="9525">
            <a:noFill/>
            <a:miter lim="800000"/>
            <a:headEnd/>
            <a:tailEnd/>
          </a:ln>
          <a:effectLst/>
        </p:spPr>
        <p:txBody>
          <a:bodyPr/>
          <a:lstStyle/>
          <a:p>
            <a:pPr algn="ctr"/>
            <a:r>
              <a:rPr lang="en-US" altLang="zh-CN" sz="2000" b="1" dirty="0">
                <a:solidFill>
                  <a:srgbClr val="FFFF66"/>
                </a:solidFill>
                <a:latin typeface="Times New Roman" pitchFamily="18" charset="0"/>
                <a:ea typeface="宋体" pitchFamily="2" charset="-122"/>
                <a:cs typeface="Times New Roman" pitchFamily="18" charset="0"/>
              </a:rPr>
              <a:t>Which of the following slides</a:t>
            </a:r>
            <a:r>
              <a:rPr lang="en-US" altLang="zh-CN" sz="1100" dirty="0">
                <a:solidFill>
                  <a:srgbClr val="FFFF00"/>
                </a:solidFill>
                <a:latin typeface="Times New Roman" pitchFamily="18" charset="0"/>
                <a:cs typeface="Times New Roman" pitchFamily="18" charset="0"/>
              </a:rPr>
              <a:t/>
            </a:r>
            <a:br>
              <a:rPr lang="en-US" altLang="zh-CN" sz="1100" dirty="0">
                <a:solidFill>
                  <a:srgbClr val="FFFF00"/>
                </a:solidFill>
                <a:latin typeface="Times New Roman" pitchFamily="18" charset="0"/>
                <a:cs typeface="Times New Roman" pitchFamily="18" charset="0"/>
              </a:rPr>
            </a:br>
            <a:endParaRPr lang="en-US" altLang="zh-CN" sz="2400" dirty="0">
              <a:latin typeface="Times New Roman" pitchFamily="18" charset="0"/>
              <a:ea typeface="宋体" pitchFamily="2" charset="-122"/>
              <a:cs typeface="Times New Roman" pitchFamily="18" charset="0"/>
            </a:endParaRPr>
          </a:p>
        </p:txBody>
      </p:sp>
      <p:sp>
        <p:nvSpPr>
          <p:cNvPr id="536581" name="Rectangle 5"/>
          <p:cNvSpPr>
            <a:spLocks noChangeArrowheads="1"/>
          </p:cNvSpPr>
          <p:nvPr/>
        </p:nvSpPr>
        <p:spPr bwMode="auto">
          <a:xfrm>
            <a:off x="4402138" y="3186113"/>
            <a:ext cx="3295650" cy="762000"/>
          </a:xfrm>
          <a:prstGeom prst="rect">
            <a:avLst/>
          </a:prstGeom>
          <a:noFill/>
          <a:ln w="9525">
            <a:noFill/>
            <a:miter lim="800000"/>
            <a:headEnd/>
            <a:tailEnd/>
          </a:ln>
          <a:effectLst/>
        </p:spPr>
        <p:txBody>
          <a:bodyPr/>
          <a:lstStyle/>
          <a:p>
            <a:pPr algn="ctr"/>
            <a:r>
              <a:rPr lang="en-US" altLang="zh-CN" sz="2000" b="1">
                <a:solidFill>
                  <a:srgbClr val="FFFF66"/>
                </a:solidFill>
                <a:latin typeface="Times New Roman" pitchFamily="18" charset="0"/>
                <a:ea typeface="宋体" pitchFamily="2" charset="-122"/>
                <a:cs typeface="Times New Roman" pitchFamily="18" charset="0"/>
              </a:rPr>
              <a:t>contains a pink cell?</a:t>
            </a:r>
            <a:r>
              <a:rPr lang="en-US" altLang="zh-CN" sz="1100">
                <a:solidFill>
                  <a:srgbClr val="FFFF00"/>
                </a:solidFill>
                <a:latin typeface="Times New Roman" pitchFamily="18" charset="0"/>
                <a:cs typeface="Times New Roman" pitchFamily="18" charset="0"/>
              </a:rPr>
              <a:t/>
            </a:r>
            <a:br>
              <a:rPr lang="en-US" altLang="zh-CN" sz="1100">
                <a:solidFill>
                  <a:srgbClr val="FFFF00"/>
                </a:solidFill>
                <a:latin typeface="Times New Roman" pitchFamily="18" charset="0"/>
                <a:cs typeface="Times New Roman" pitchFamily="18" charset="0"/>
              </a:rPr>
            </a:br>
            <a:endParaRPr lang="en-US" altLang="zh-CN" sz="2400">
              <a:latin typeface="Times New Roman" pitchFamily="18" charset="0"/>
              <a:ea typeface="宋体" pitchFamily="2" charset="-122"/>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38626" name="Picture 2" descr="slide0002_background"/>
          <p:cNvPicPr>
            <a:picLocks noChangeAspect="1" noChangeArrowheads="1"/>
          </p:cNvPicPr>
          <p:nvPr/>
        </p:nvPicPr>
        <p:blipFill>
          <a:blip r:embed="rId3"/>
          <a:srcRect/>
          <a:stretch>
            <a:fillRect/>
          </a:stretch>
        </p:blipFill>
        <p:spPr bwMode="auto">
          <a:xfrm>
            <a:off x="17463" y="14288"/>
            <a:ext cx="9109075" cy="6827837"/>
          </a:xfrm>
          <a:prstGeom prst="rect">
            <a:avLst/>
          </a:prstGeom>
          <a:noFill/>
        </p:spPr>
      </p:pic>
      <p:sp>
        <p:nvSpPr>
          <p:cNvPr id="538627" name="Rectangle 3"/>
          <p:cNvSpPr>
            <a:spLocks noChangeArrowheads="1"/>
          </p:cNvSpPr>
          <p:nvPr/>
        </p:nvSpPr>
        <p:spPr bwMode="auto">
          <a:xfrm>
            <a:off x="2281238" y="2657475"/>
            <a:ext cx="4581525" cy="584775"/>
          </a:xfrm>
          <a:prstGeom prst="rect">
            <a:avLst/>
          </a:prstGeom>
          <a:noFill/>
          <a:ln w="9525">
            <a:noFill/>
            <a:miter lim="800000"/>
            <a:headEnd/>
            <a:tailEnd/>
          </a:ln>
          <a:effectLst/>
        </p:spPr>
        <p:txBody>
          <a:bodyPr>
            <a:spAutoFit/>
          </a:bodyPr>
          <a:lstStyle/>
          <a:p>
            <a:endParaRPr lang="zh-CN" altLang="en-US">
              <a:latin typeface="Times New Roman" pitchFamily="18" charset="0"/>
              <a:cs typeface="Times New Roman" pitchFamily="18" charset="0"/>
            </a:endParaRPr>
          </a:p>
        </p:txBody>
      </p:sp>
      <p:sp>
        <p:nvSpPr>
          <p:cNvPr id="538628" name="Rectangle 4"/>
          <p:cNvSpPr>
            <a:spLocks noChangeArrowheads="1"/>
          </p:cNvSpPr>
          <p:nvPr/>
        </p:nvSpPr>
        <p:spPr bwMode="auto">
          <a:xfrm>
            <a:off x="1856763" y="3243263"/>
            <a:ext cx="4581525" cy="762000"/>
          </a:xfrm>
          <a:prstGeom prst="rect">
            <a:avLst/>
          </a:prstGeom>
          <a:noFill/>
          <a:ln w="9525">
            <a:noFill/>
            <a:miter lim="800000"/>
            <a:headEnd/>
            <a:tailEnd/>
          </a:ln>
          <a:effectLst/>
        </p:spPr>
        <p:txBody>
          <a:bodyPr/>
          <a:lstStyle/>
          <a:p>
            <a:pPr algn="ctr"/>
            <a:r>
              <a:rPr lang="en-US" altLang="zh-CN" sz="2000" b="1" dirty="0">
                <a:solidFill>
                  <a:srgbClr val="FFFF66"/>
                </a:solidFill>
                <a:latin typeface="Times New Roman" pitchFamily="18" charset="0"/>
                <a:ea typeface="宋体" pitchFamily="2" charset="-122"/>
                <a:cs typeface="Times New Roman" pitchFamily="18" charset="0"/>
              </a:rPr>
              <a:t>Which picture contains a red</a:t>
            </a:r>
            <a:r>
              <a:rPr lang="en-US" altLang="zh-CN" sz="1100" dirty="0">
                <a:solidFill>
                  <a:srgbClr val="FFFF00"/>
                </a:solidFill>
                <a:latin typeface="Times New Roman" pitchFamily="18" charset="0"/>
                <a:cs typeface="Times New Roman" pitchFamily="18" charset="0"/>
              </a:rPr>
              <a:t/>
            </a:r>
            <a:br>
              <a:rPr lang="en-US" altLang="zh-CN" sz="1100" dirty="0">
                <a:solidFill>
                  <a:srgbClr val="FFFF00"/>
                </a:solidFill>
                <a:latin typeface="Times New Roman" pitchFamily="18" charset="0"/>
                <a:cs typeface="Times New Roman" pitchFamily="18" charset="0"/>
              </a:rPr>
            </a:br>
            <a:endParaRPr lang="en-US" altLang="zh-CN" sz="2400" dirty="0">
              <a:latin typeface="Times New Roman" pitchFamily="18" charset="0"/>
              <a:ea typeface="宋体" pitchFamily="2" charset="-122"/>
              <a:cs typeface="Times New Roman" pitchFamily="18" charset="0"/>
            </a:endParaRPr>
          </a:p>
        </p:txBody>
      </p:sp>
      <p:sp>
        <p:nvSpPr>
          <p:cNvPr id="538629" name="Rectangle 5"/>
          <p:cNvSpPr>
            <a:spLocks noChangeArrowheads="1"/>
          </p:cNvSpPr>
          <p:nvPr/>
        </p:nvSpPr>
        <p:spPr bwMode="auto">
          <a:xfrm>
            <a:off x="2281238" y="3419475"/>
            <a:ext cx="4581525" cy="584775"/>
          </a:xfrm>
          <a:prstGeom prst="rect">
            <a:avLst/>
          </a:prstGeom>
          <a:noFill/>
          <a:ln w="9525">
            <a:noFill/>
            <a:miter lim="800000"/>
            <a:headEnd/>
            <a:tailEnd/>
          </a:ln>
          <a:effectLst/>
        </p:spPr>
        <p:txBody>
          <a:bodyPr>
            <a:spAutoFit/>
          </a:bodyPr>
          <a:lstStyle/>
          <a:p>
            <a:endParaRPr lang="zh-CN" altLang="en-US">
              <a:latin typeface="Times New Roman" pitchFamily="18" charset="0"/>
              <a:cs typeface="Times New Roman" pitchFamily="18" charset="0"/>
            </a:endParaRPr>
          </a:p>
        </p:txBody>
      </p:sp>
      <p:sp>
        <p:nvSpPr>
          <p:cNvPr id="538631" name="Rectangle 7"/>
          <p:cNvSpPr>
            <a:spLocks noChangeArrowheads="1"/>
          </p:cNvSpPr>
          <p:nvPr/>
        </p:nvSpPr>
        <p:spPr bwMode="auto">
          <a:xfrm>
            <a:off x="5249863" y="3251200"/>
            <a:ext cx="2039937" cy="762000"/>
          </a:xfrm>
          <a:prstGeom prst="rect">
            <a:avLst/>
          </a:prstGeom>
          <a:noFill/>
          <a:ln w="9525">
            <a:noFill/>
            <a:miter lim="800000"/>
            <a:headEnd/>
            <a:tailEnd/>
          </a:ln>
          <a:effectLst/>
        </p:spPr>
        <p:txBody>
          <a:bodyPr/>
          <a:lstStyle/>
          <a:p>
            <a:pPr algn="ctr"/>
            <a:r>
              <a:rPr lang="en-US" altLang="zh-CN" sz="2000" b="1">
                <a:solidFill>
                  <a:srgbClr val="FFFF66"/>
                </a:solidFill>
                <a:latin typeface="Times New Roman" pitchFamily="18" charset="0"/>
                <a:ea typeface="宋体" pitchFamily="2" charset="-122"/>
                <a:cs typeface="Times New Roman" pitchFamily="18" charset="0"/>
              </a:rPr>
              <a:t>crayon?</a:t>
            </a:r>
            <a:r>
              <a:rPr lang="en-US" altLang="zh-CN" sz="1100">
                <a:solidFill>
                  <a:srgbClr val="FFFF00"/>
                </a:solidFill>
                <a:latin typeface="Times New Roman" pitchFamily="18" charset="0"/>
                <a:cs typeface="Times New Roman" pitchFamily="18" charset="0"/>
              </a:rPr>
              <a:t/>
            </a:r>
            <a:br>
              <a:rPr lang="en-US" altLang="zh-CN" sz="1100">
                <a:solidFill>
                  <a:srgbClr val="FFFF00"/>
                </a:solidFill>
                <a:latin typeface="Times New Roman" pitchFamily="18" charset="0"/>
                <a:cs typeface="Times New Roman" pitchFamily="18" charset="0"/>
              </a:rPr>
            </a:br>
            <a:endParaRPr lang="en-US" altLang="zh-CN" sz="2400">
              <a:latin typeface="Times New Roman" pitchFamily="18" charset="0"/>
              <a:ea typeface="宋体" pitchFamily="2" charset="-122"/>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40674" name="Picture 2" descr="slide0001_background"/>
          <p:cNvPicPr>
            <a:picLocks noChangeAspect="1" noChangeArrowheads="1"/>
          </p:cNvPicPr>
          <p:nvPr/>
        </p:nvPicPr>
        <p:blipFill>
          <a:blip r:embed="rId3"/>
          <a:srcRect/>
          <a:stretch>
            <a:fillRect/>
          </a:stretch>
        </p:blipFill>
        <p:spPr bwMode="auto">
          <a:xfrm>
            <a:off x="11113" y="7938"/>
            <a:ext cx="9120187" cy="6840537"/>
          </a:xfrm>
          <a:prstGeom prst="rect">
            <a:avLst/>
          </a:prstGeom>
          <a:noFill/>
        </p:spPr>
      </p:pic>
      <p:sp>
        <p:nvSpPr>
          <p:cNvPr id="540675" name="Line 3"/>
          <p:cNvSpPr>
            <a:spLocks noChangeShapeType="1"/>
          </p:cNvSpPr>
          <p:nvPr/>
        </p:nvSpPr>
        <p:spPr bwMode="auto">
          <a:xfrm flipV="1">
            <a:off x="971550" y="2554288"/>
            <a:ext cx="508000" cy="203200"/>
          </a:xfrm>
          <a:prstGeom prst="line">
            <a:avLst/>
          </a:prstGeom>
          <a:noFill/>
          <a:ln w="25400">
            <a:solidFill>
              <a:srgbClr val="FF0000"/>
            </a:solidFill>
            <a:round/>
            <a:headEnd/>
            <a:tailEnd type="triangle" w="sm" len="lg"/>
          </a:ln>
          <a:effectLst/>
        </p:spPr>
        <p:txBody>
          <a:bodyPr wrap="none">
            <a:spAutoFit/>
          </a:bodyPr>
          <a:lstStyle/>
          <a:p>
            <a:endParaRPr lang="zh-CN" altLang="en-US">
              <a:latin typeface="Times New Roman" pitchFamily="18" charset="0"/>
              <a:cs typeface="Times New Roman" pitchFamily="18" charset="0"/>
            </a:endParaRPr>
          </a:p>
        </p:txBody>
      </p:sp>
      <p:sp>
        <p:nvSpPr>
          <p:cNvPr id="540676" name="Rectangle 4"/>
          <p:cNvSpPr>
            <a:spLocks noChangeArrowheads="1"/>
          </p:cNvSpPr>
          <p:nvPr/>
        </p:nvSpPr>
        <p:spPr bwMode="auto">
          <a:xfrm>
            <a:off x="1873388" y="3243263"/>
            <a:ext cx="4581525" cy="762000"/>
          </a:xfrm>
          <a:prstGeom prst="rect">
            <a:avLst/>
          </a:prstGeom>
          <a:noFill/>
          <a:ln w="9525">
            <a:noFill/>
            <a:miter lim="800000"/>
            <a:headEnd/>
            <a:tailEnd/>
          </a:ln>
          <a:effectLst/>
        </p:spPr>
        <p:txBody>
          <a:bodyPr/>
          <a:lstStyle/>
          <a:p>
            <a:pPr algn="ctr"/>
            <a:r>
              <a:rPr lang="en-US" altLang="zh-CN" sz="2000" b="1" dirty="0">
                <a:solidFill>
                  <a:srgbClr val="FFFF66"/>
                </a:solidFill>
                <a:latin typeface="Times New Roman" pitchFamily="18" charset="0"/>
                <a:ea typeface="宋体" pitchFamily="2" charset="-122"/>
                <a:cs typeface="Times New Roman" pitchFamily="18" charset="0"/>
              </a:rPr>
              <a:t>Which picture contains a red</a:t>
            </a:r>
            <a:r>
              <a:rPr lang="en-US" altLang="zh-CN" sz="1100" dirty="0">
                <a:solidFill>
                  <a:srgbClr val="FFFF00"/>
                </a:solidFill>
                <a:latin typeface="Times New Roman" pitchFamily="18" charset="0"/>
                <a:cs typeface="Times New Roman" pitchFamily="18" charset="0"/>
              </a:rPr>
              <a:t/>
            </a:r>
            <a:br>
              <a:rPr lang="en-US" altLang="zh-CN" sz="1100" dirty="0">
                <a:solidFill>
                  <a:srgbClr val="FFFF00"/>
                </a:solidFill>
                <a:latin typeface="Times New Roman" pitchFamily="18" charset="0"/>
                <a:cs typeface="Times New Roman" pitchFamily="18" charset="0"/>
              </a:rPr>
            </a:br>
            <a:endParaRPr lang="en-US" altLang="zh-CN" sz="2400" dirty="0">
              <a:latin typeface="Times New Roman" pitchFamily="18" charset="0"/>
              <a:ea typeface="宋体" pitchFamily="2" charset="-122"/>
              <a:cs typeface="Times New Roman" pitchFamily="18" charset="0"/>
            </a:endParaRPr>
          </a:p>
        </p:txBody>
      </p:sp>
      <p:sp>
        <p:nvSpPr>
          <p:cNvPr id="540677" name="Rectangle 5"/>
          <p:cNvSpPr>
            <a:spLocks noChangeArrowheads="1"/>
          </p:cNvSpPr>
          <p:nvPr/>
        </p:nvSpPr>
        <p:spPr bwMode="auto">
          <a:xfrm>
            <a:off x="5249863" y="3251200"/>
            <a:ext cx="2039937" cy="762000"/>
          </a:xfrm>
          <a:prstGeom prst="rect">
            <a:avLst/>
          </a:prstGeom>
          <a:noFill/>
          <a:ln w="9525">
            <a:noFill/>
            <a:miter lim="800000"/>
            <a:headEnd/>
            <a:tailEnd/>
          </a:ln>
          <a:effectLst/>
        </p:spPr>
        <p:txBody>
          <a:bodyPr/>
          <a:lstStyle/>
          <a:p>
            <a:pPr algn="ctr"/>
            <a:r>
              <a:rPr lang="en-US" altLang="zh-CN" sz="2000" b="1">
                <a:solidFill>
                  <a:srgbClr val="FFFF66"/>
                </a:solidFill>
                <a:latin typeface="Times New Roman" pitchFamily="18" charset="0"/>
                <a:ea typeface="宋体" pitchFamily="2" charset="-122"/>
                <a:cs typeface="Times New Roman" pitchFamily="18" charset="0"/>
              </a:rPr>
              <a:t>crayon?</a:t>
            </a:r>
            <a:r>
              <a:rPr lang="en-US" altLang="zh-CN" sz="1100">
                <a:solidFill>
                  <a:srgbClr val="FFFF00"/>
                </a:solidFill>
                <a:latin typeface="Times New Roman" pitchFamily="18" charset="0"/>
                <a:cs typeface="Times New Roman" pitchFamily="18" charset="0"/>
              </a:rPr>
              <a:t/>
            </a:r>
            <a:br>
              <a:rPr lang="en-US" altLang="zh-CN" sz="1100">
                <a:solidFill>
                  <a:srgbClr val="FFFF00"/>
                </a:solidFill>
                <a:latin typeface="Times New Roman" pitchFamily="18" charset="0"/>
                <a:cs typeface="Times New Roman" pitchFamily="18" charset="0"/>
              </a:rPr>
            </a:br>
            <a:endParaRPr lang="en-US" altLang="zh-CN" sz="2400">
              <a:latin typeface="Times New Roman" pitchFamily="18" charset="0"/>
              <a:ea typeface="宋体" pitchFamily="2" charset="-122"/>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6818" name="Rectangle 2"/>
          <p:cNvSpPr>
            <a:spLocks noChangeArrowheads="1"/>
          </p:cNvSpPr>
          <p:nvPr/>
        </p:nvSpPr>
        <p:spPr bwMode="auto">
          <a:xfrm>
            <a:off x="1295400" y="-404813"/>
            <a:ext cx="477838" cy="407988"/>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46819" name="Rectangle 3"/>
          <p:cNvSpPr>
            <a:spLocks noChangeArrowheads="1"/>
          </p:cNvSpPr>
          <p:nvPr/>
        </p:nvSpPr>
        <p:spPr bwMode="auto">
          <a:xfrm>
            <a:off x="1773238" y="-404813"/>
            <a:ext cx="249237" cy="407988"/>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46820" name="Rectangle 4"/>
          <p:cNvSpPr>
            <a:spLocks noChangeArrowheads="1"/>
          </p:cNvSpPr>
          <p:nvPr/>
        </p:nvSpPr>
        <p:spPr bwMode="auto">
          <a:xfrm>
            <a:off x="2022475" y="-404813"/>
            <a:ext cx="287338" cy="407988"/>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46821" name="Rectangle 5"/>
          <p:cNvSpPr>
            <a:spLocks noChangeArrowheads="1"/>
          </p:cNvSpPr>
          <p:nvPr/>
        </p:nvSpPr>
        <p:spPr bwMode="auto">
          <a:xfrm>
            <a:off x="2309813" y="-404813"/>
            <a:ext cx="5440362" cy="407988"/>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46822" name="Rectangle 6"/>
          <p:cNvSpPr>
            <a:spLocks noChangeArrowheads="1"/>
          </p:cNvSpPr>
          <p:nvPr/>
        </p:nvSpPr>
        <p:spPr bwMode="auto">
          <a:xfrm>
            <a:off x="7750175" y="-404813"/>
            <a:ext cx="249238" cy="407988"/>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46823" name="Rectangle 7"/>
          <p:cNvSpPr>
            <a:spLocks noChangeArrowheads="1"/>
          </p:cNvSpPr>
          <p:nvPr/>
        </p:nvSpPr>
        <p:spPr bwMode="auto">
          <a:xfrm>
            <a:off x="7999413" y="-404813"/>
            <a:ext cx="1333500" cy="407988"/>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46824" name="Rectangle 8"/>
          <p:cNvSpPr>
            <a:spLocks noChangeArrowheads="1"/>
          </p:cNvSpPr>
          <p:nvPr/>
        </p:nvSpPr>
        <p:spPr bwMode="auto">
          <a:xfrm>
            <a:off x="1295400" y="3175"/>
            <a:ext cx="11222038" cy="1068388"/>
          </a:xfrm>
          <a:prstGeom prst="rect">
            <a:avLst/>
          </a:prstGeom>
          <a:noFill/>
          <a:ln w="25400">
            <a:noFill/>
            <a:miter lim="800000"/>
            <a:headEnd/>
            <a:tailEnd type="none" w="sm" len="lg"/>
          </a:ln>
          <a:effectLst/>
        </p:spPr>
        <p:txBody>
          <a:bodyPr>
            <a:spAutoFit/>
          </a:bodyPr>
          <a:lstStyle/>
          <a:p>
            <a:endParaRPr lang="zh-CN" altLang="en-US"/>
          </a:p>
        </p:txBody>
      </p:sp>
      <p:sp>
        <p:nvSpPr>
          <p:cNvPr id="546825" name="Rectangle 9"/>
          <p:cNvSpPr>
            <a:spLocks noChangeArrowheads="1"/>
          </p:cNvSpPr>
          <p:nvPr/>
        </p:nvSpPr>
        <p:spPr bwMode="auto">
          <a:xfrm>
            <a:off x="1295400" y="1071563"/>
            <a:ext cx="477838" cy="1319212"/>
          </a:xfrm>
          <a:prstGeom prst="rect">
            <a:avLst/>
          </a:prstGeom>
          <a:noFill/>
          <a:ln w="25400">
            <a:noFill/>
            <a:miter lim="800000"/>
            <a:headEnd/>
            <a:tailEnd type="none" w="sm" len="lg"/>
          </a:ln>
          <a:effectLst/>
        </p:spPr>
        <p:txBody>
          <a:bodyPr>
            <a:spAutoFit/>
          </a:bodyPr>
          <a:lstStyle/>
          <a:p>
            <a:endParaRPr lang="zh-CN" altLang="en-US"/>
          </a:p>
        </p:txBody>
      </p:sp>
      <p:sp>
        <p:nvSpPr>
          <p:cNvPr id="546826" name="Rectangle 10"/>
          <p:cNvSpPr>
            <a:spLocks noChangeArrowheads="1"/>
          </p:cNvSpPr>
          <p:nvPr/>
        </p:nvSpPr>
        <p:spPr bwMode="auto">
          <a:xfrm>
            <a:off x="1773238" y="1071563"/>
            <a:ext cx="6226175" cy="1319212"/>
          </a:xfrm>
          <a:prstGeom prst="rect">
            <a:avLst/>
          </a:prstGeom>
          <a:noFill/>
          <a:ln w="25400">
            <a:noFill/>
            <a:miter lim="800000"/>
            <a:headEnd/>
            <a:tailEnd type="none" w="sm" len="lg"/>
          </a:ln>
          <a:effectLst/>
        </p:spPr>
        <p:txBody>
          <a:bodyPr/>
          <a:lstStyle/>
          <a:p>
            <a:r>
              <a:rPr lang="en-US" altLang="zh-CN" sz="2400">
                <a:ea typeface="宋体" pitchFamily="2" charset="-122"/>
              </a:rPr>
              <a:t>  </a:t>
            </a:r>
            <a:r>
              <a:rPr lang="en-US" altLang="zh-CN" sz="6700">
                <a:ea typeface="宋体" pitchFamily="2" charset="-122"/>
              </a:rPr>
              <a:t> </a:t>
            </a:r>
            <a:r>
              <a:rPr lang="en-US" altLang="zh-CN" sz="2400">
                <a:ea typeface="宋体" pitchFamily="2" charset="-122"/>
              </a:rPr>
              <a:t>                                                                                         </a:t>
            </a:r>
          </a:p>
        </p:txBody>
      </p:sp>
      <p:sp>
        <p:nvSpPr>
          <p:cNvPr id="546827" name="Rectangle 11"/>
          <p:cNvSpPr>
            <a:spLocks noChangeArrowheads="1"/>
          </p:cNvSpPr>
          <p:nvPr/>
        </p:nvSpPr>
        <p:spPr bwMode="auto">
          <a:xfrm>
            <a:off x="7999413" y="1071563"/>
            <a:ext cx="4518025" cy="1319212"/>
          </a:xfrm>
          <a:prstGeom prst="rect">
            <a:avLst/>
          </a:prstGeom>
          <a:noFill/>
          <a:ln w="25400">
            <a:noFill/>
            <a:miter lim="800000"/>
            <a:headEnd/>
            <a:tailEnd type="none" w="sm" len="lg"/>
          </a:ln>
          <a:effectLst/>
        </p:spPr>
        <p:txBody>
          <a:bodyPr>
            <a:spAutoFit/>
          </a:bodyPr>
          <a:lstStyle/>
          <a:p>
            <a:endParaRPr lang="zh-CN" altLang="en-US"/>
          </a:p>
        </p:txBody>
      </p:sp>
      <p:sp>
        <p:nvSpPr>
          <p:cNvPr id="546828" name="Rectangle 12"/>
          <p:cNvSpPr>
            <a:spLocks noChangeArrowheads="1"/>
          </p:cNvSpPr>
          <p:nvPr/>
        </p:nvSpPr>
        <p:spPr bwMode="auto">
          <a:xfrm>
            <a:off x="1295400" y="2390775"/>
            <a:ext cx="11222038" cy="382588"/>
          </a:xfrm>
          <a:prstGeom prst="rect">
            <a:avLst/>
          </a:prstGeom>
          <a:noFill/>
          <a:ln w="25400">
            <a:noFill/>
            <a:miter lim="800000"/>
            <a:headEnd/>
            <a:tailEnd type="none" w="sm" len="lg"/>
          </a:ln>
          <a:effectLst/>
        </p:spPr>
        <p:txBody>
          <a:bodyPr>
            <a:spAutoFit/>
          </a:bodyPr>
          <a:lstStyle/>
          <a:p>
            <a:endParaRPr lang="zh-CN" altLang="en-US"/>
          </a:p>
        </p:txBody>
      </p:sp>
      <p:sp>
        <p:nvSpPr>
          <p:cNvPr id="546830" name="Rectangle 14"/>
          <p:cNvSpPr>
            <a:spLocks noChangeArrowheads="1"/>
          </p:cNvSpPr>
          <p:nvPr/>
        </p:nvSpPr>
        <p:spPr bwMode="auto">
          <a:xfrm>
            <a:off x="2022475" y="2773363"/>
            <a:ext cx="5727700" cy="733425"/>
          </a:xfrm>
          <a:prstGeom prst="rect">
            <a:avLst/>
          </a:prstGeom>
          <a:noFill/>
          <a:ln w="25400">
            <a:noFill/>
            <a:miter lim="800000"/>
            <a:headEnd/>
            <a:tailEnd type="none" w="sm" len="lg"/>
          </a:ln>
          <a:effectLst/>
        </p:spPr>
        <p:txBody>
          <a:bodyPr/>
          <a:lstStyle/>
          <a:p>
            <a:r>
              <a:rPr lang="en-US" altLang="zh-CN" sz="2400">
                <a:ea typeface="宋体" pitchFamily="2" charset="-122"/>
              </a:rPr>
              <a:t>                                                                                          </a:t>
            </a:r>
          </a:p>
        </p:txBody>
      </p:sp>
      <p:sp>
        <p:nvSpPr>
          <p:cNvPr id="546831" name="Rectangle 15"/>
          <p:cNvSpPr>
            <a:spLocks noChangeArrowheads="1"/>
          </p:cNvSpPr>
          <p:nvPr/>
        </p:nvSpPr>
        <p:spPr bwMode="auto">
          <a:xfrm>
            <a:off x="7750175" y="2773363"/>
            <a:ext cx="4767263" cy="733425"/>
          </a:xfrm>
          <a:prstGeom prst="rect">
            <a:avLst/>
          </a:prstGeom>
          <a:noFill/>
          <a:ln w="25400">
            <a:noFill/>
            <a:miter lim="800000"/>
            <a:headEnd/>
            <a:tailEnd type="none" w="sm" len="lg"/>
          </a:ln>
          <a:effectLst/>
        </p:spPr>
        <p:txBody>
          <a:bodyPr>
            <a:spAutoFit/>
          </a:bodyPr>
          <a:lstStyle/>
          <a:p>
            <a:endParaRPr lang="zh-CN" altLang="en-US"/>
          </a:p>
        </p:txBody>
      </p:sp>
      <p:sp>
        <p:nvSpPr>
          <p:cNvPr id="546833" name="Rectangle 17"/>
          <p:cNvSpPr>
            <a:spLocks noChangeArrowheads="1"/>
          </p:cNvSpPr>
          <p:nvPr/>
        </p:nvSpPr>
        <p:spPr bwMode="auto">
          <a:xfrm>
            <a:off x="1295400" y="3786188"/>
            <a:ext cx="1014413" cy="1668462"/>
          </a:xfrm>
          <a:prstGeom prst="rect">
            <a:avLst/>
          </a:prstGeom>
          <a:noFill/>
          <a:ln w="25400">
            <a:noFill/>
            <a:miter lim="800000"/>
            <a:headEnd/>
            <a:tailEnd type="none" w="sm" len="lg"/>
          </a:ln>
          <a:effectLst/>
        </p:spPr>
        <p:txBody>
          <a:bodyPr>
            <a:spAutoFit/>
          </a:bodyPr>
          <a:lstStyle/>
          <a:p>
            <a:endParaRPr lang="zh-CN" altLang="en-US"/>
          </a:p>
        </p:txBody>
      </p:sp>
      <p:sp>
        <p:nvSpPr>
          <p:cNvPr id="546834" name="Rectangle 18"/>
          <p:cNvSpPr>
            <a:spLocks noChangeArrowheads="1"/>
          </p:cNvSpPr>
          <p:nvPr/>
        </p:nvSpPr>
        <p:spPr bwMode="auto">
          <a:xfrm>
            <a:off x="2317750" y="3786188"/>
            <a:ext cx="4506913" cy="479425"/>
          </a:xfrm>
          <a:prstGeom prst="rect">
            <a:avLst/>
          </a:prstGeom>
          <a:noFill/>
          <a:ln w="25400">
            <a:noFill/>
            <a:miter lim="800000"/>
            <a:headEnd/>
            <a:tailEnd type="none" w="sm" len="lg"/>
          </a:ln>
          <a:effectLst/>
        </p:spPr>
        <p:txBody>
          <a:bodyPr>
            <a:spAutoFit/>
          </a:bodyPr>
          <a:lstStyle/>
          <a:p>
            <a:endParaRPr lang="zh-CN" altLang="en-US"/>
          </a:p>
        </p:txBody>
      </p:sp>
      <p:sp>
        <p:nvSpPr>
          <p:cNvPr id="546835" name="Rectangle 19"/>
          <p:cNvSpPr>
            <a:spLocks noChangeArrowheads="1"/>
          </p:cNvSpPr>
          <p:nvPr/>
        </p:nvSpPr>
        <p:spPr bwMode="auto">
          <a:xfrm>
            <a:off x="2317750" y="3786188"/>
            <a:ext cx="4418013" cy="407987"/>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46836" name="Rectangle 20"/>
          <p:cNvSpPr>
            <a:spLocks noChangeArrowheads="1"/>
          </p:cNvSpPr>
          <p:nvPr/>
        </p:nvSpPr>
        <p:spPr bwMode="auto">
          <a:xfrm>
            <a:off x="1062962" y="3263034"/>
            <a:ext cx="7770812" cy="1757363"/>
          </a:xfrm>
          <a:prstGeom prst="rect">
            <a:avLst/>
          </a:prstGeom>
          <a:noFill/>
          <a:ln w="25400">
            <a:noFill/>
            <a:miter lim="800000"/>
            <a:headEnd/>
            <a:tailEnd type="none" w="sm" len="lg"/>
          </a:ln>
          <a:effectLst/>
        </p:spPr>
        <p:txBody>
          <a:bodyPr/>
          <a:lstStyle/>
          <a:p>
            <a:r>
              <a:rPr lang="en-US" altLang="zh-CN" dirty="0">
                <a:latin typeface="Times New Roman" pitchFamily="18" charset="0"/>
                <a:ea typeface="宋体" pitchFamily="2" charset="-122"/>
                <a:cs typeface="Times New Roman" pitchFamily="18" charset="0"/>
              </a:rPr>
              <a:t>The use of color so that </a:t>
            </a:r>
            <a:r>
              <a:rPr lang="en-US" altLang="zh-CN" dirty="0">
                <a:solidFill>
                  <a:srgbClr val="0000FF"/>
                </a:solidFill>
                <a:latin typeface="Times New Roman" pitchFamily="18" charset="0"/>
                <a:ea typeface="宋体" pitchFamily="2" charset="-122"/>
                <a:cs typeface="Times New Roman" pitchFamily="18" charset="0"/>
              </a:rPr>
              <a:t>color blind people </a:t>
            </a:r>
            <a:r>
              <a:rPr lang="en-US" altLang="zh-CN" dirty="0">
                <a:latin typeface="Times New Roman" pitchFamily="18" charset="0"/>
                <a:ea typeface="宋体" pitchFamily="2" charset="-122"/>
                <a:cs typeface="Times New Roman" pitchFamily="18" charset="0"/>
              </a:rPr>
              <a:t>(and</a:t>
            </a:r>
            <a:r>
              <a:rPr lang="en-US" altLang="zh-CN" dirty="0">
                <a:latin typeface="Times New Roman" pitchFamily="18" charset="0"/>
                <a:cs typeface="Times New Roman" pitchFamily="18" charset="0"/>
              </a:rPr>
              <a:t> </a:t>
            </a:r>
            <a:r>
              <a:rPr lang="en-US" altLang="zh-CN" dirty="0">
                <a:latin typeface="Times New Roman" pitchFamily="18" charset="0"/>
                <a:ea typeface="宋体" pitchFamily="2" charset="-122"/>
                <a:cs typeface="Times New Roman" pitchFamily="18" charset="0"/>
              </a:rPr>
              <a:t>everyone else) can see what you are presenting</a:t>
            </a:r>
            <a:r>
              <a:rPr lang="en-US" altLang="zh-CN" sz="2400" b="1" dirty="0">
                <a:latin typeface="Arial" charset="0"/>
                <a:ea typeface="宋体" pitchFamily="2" charset="-122"/>
                <a:cs typeface="Arial" charset="0"/>
              </a:rPr>
              <a:t>.</a:t>
            </a:r>
            <a:r>
              <a:rPr lang="en-US" altLang="zh-CN" sz="2400" dirty="0"/>
              <a:t/>
            </a:r>
            <a:br>
              <a:rPr lang="en-US" altLang="zh-CN" sz="2400" dirty="0"/>
            </a:br>
            <a:endParaRPr lang="en-US" altLang="zh-CN" sz="2400" dirty="0"/>
          </a:p>
        </p:txBody>
      </p:sp>
      <p:sp>
        <p:nvSpPr>
          <p:cNvPr id="546837" name="Rectangle 21"/>
          <p:cNvSpPr>
            <a:spLocks noChangeArrowheads="1"/>
          </p:cNvSpPr>
          <p:nvPr/>
        </p:nvSpPr>
        <p:spPr bwMode="auto">
          <a:xfrm>
            <a:off x="6735763" y="4194175"/>
            <a:ext cx="87312" cy="625475"/>
          </a:xfrm>
          <a:prstGeom prst="rect">
            <a:avLst/>
          </a:prstGeom>
          <a:noFill/>
          <a:ln w="25400">
            <a:noFill/>
            <a:miter lim="800000"/>
            <a:headEnd/>
            <a:tailEnd type="none" w="sm" len="lg"/>
          </a:ln>
          <a:effectLst/>
        </p:spPr>
        <p:txBody>
          <a:bodyPr>
            <a:spAutoFit/>
          </a:bodyPr>
          <a:lstStyle/>
          <a:p>
            <a:endParaRPr lang="zh-CN" altLang="en-US"/>
          </a:p>
        </p:txBody>
      </p:sp>
      <p:sp>
        <p:nvSpPr>
          <p:cNvPr id="546838" name="Rectangle 22"/>
          <p:cNvSpPr>
            <a:spLocks noChangeArrowheads="1"/>
          </p:cNvSpPr>
          <p:nvPr/>
        </p:nvSpPr>
        <p:spPr bwMode="auto">
          <a:xfrm>
            <a:off x="2317750" y="4819650"/>
            <a:ext cx="4505325" cy="9525"/>
          </a:xfrm>
          <a:prstGeom prst="rect">
            <a:avLst/>
          </a:prstGeom>
          <a:noFill/>
          <a:ln w="25400">
            <a:noFill/>
            <a:miter lim="800000"/>
            <a:headEnd/>
            <a:tailEnd type="none" w="sm" len="lg"/>
          </a:ln>
          <a:effectLst/>
        </p:spPr>
        <p:txBody>
          <a:bodyPr>
            <a:spAutoFit/>
          </a:bodyPr>
          <a:lstStyle/>
          <a:p>
            <a:endParaRPr lang="zh-CN" altLang="en-US"/>
          </a:p>
        </p:txBody>
      </p:sp>
      <p:sp>
        <p:nvSpPr>
          <p:cNvPr id="546839" name="Rectangle 23"/>
          <p:cNvSpPr>
            <a:spLocks noChangeArrowheads="1"/>
          </p:cNvSpPr>
          <p:nvPr/>
        </p:nvSpPr>
        <p:spPr bwMode="auto">
          <a:xfrm>
            <a:off x="6816725" y="3786188"/>
            <a:ext cx="3184525" cy="1668462"/>
          </a:xfrm>
          <a:prstGeom prst="rect">
            <a:avLst/>
          </a:prstGeom>
          <a:noFill/>
          <a:ln w="25400">
            <a:noFill/>
            <a:miter lim="800000"/>
            <a:headEnd/>
            <a:tailEnd type="none" w="sm" len="lg"/>
          </a:ln>
          <a:effectLst/>
        </p:spPr>
        <p:txBody>
          <a:bodyPr>
            <a:spAutoFit/>
          </a:bodyPr>
          <a:lstStyle/>
          <a:p>
            <a:endParaRPr lang="zh-CN" altLang="en-US"/>
          </a:p>
        </p:txBody>
      </p:sp>
      <p:sp>
        <p:nvSpPr>
          <p:cNvPr id="546840" name="Rectangle 24"/>
          <p:cNvSpPr>
            <a:spLocks noChangeArrowheads="1"/>
          </p:cNvSpPr>
          <p:nvPr/>
        </p:nvSpPr>
        <p:spPr bwMode="auto">
          <a:xfrm>
            <a:off x="1295400" y="5454650"/>
            <a:ext cx="11222038" cy="1363663"/>
          </a:xfrm>
          <a:prstGeom prst="rect">
            <a:avLst/>
          </a:prstGeom>
          <a:noFill/>
          <a:ln w="25400">
            <a:noFill/>
            <a:miter lim="800000"/>
            <a:headEnd/>
            <a:tailEnd type="none" w="sm" len="lg"/>
          </a:ln>
          <a:effectLst/>
        </p:spPr>
        <p:txBody>
          <a:bodyPr>
            <a:spAutoFit/>
          </a:bodyPr>
          <a:lstStyle/>
          <a:p>
            <a:endParaRPr lang="zh-CN" altLang="en-US"/>
          </a:p>
        </p:txBody>
      </p:sp>
      <p:pic>
        <p:nvPicPr>
          <p:cNvPr id="546841" name="Picture 25" descr="space"/>
          <p:cNvPicPr>
            <a:picLocks noChangeAspect="1" noChangeArrowheads="1"/>
          </p:cNvPicPr>
          <p:nvPr/>
        </p:nvPicPr>
        <p:blipFill>
          <a:blip r:embed="rId3"/>
          <a:srcRect/>
          <a:stretch>
            <a:fillRect/>
          </a:stretch>
        </p:blipFill>
        <p:spPr bwMode="auto">
          <a:xfrm>
            <a:off x="-2117725" y="-571500"/>
            <a:ext cx="11112" cy="11112"/>
          </a:xfrm>
          <a:prstGeom prst="rect">
            <a:avLst/>
          </a:prstGeom>
          <a:noFill/>
        </p:spPr>
      </p:pic>
      <p:pic>
        <p:nvPicPr>
          <p:cNvPr id="546842" name="Picture 26" descr="space"/>
          <p:cNvPicPr>
            <a:picLocks noChangeAspect="1" noChangeArrowheads="1"/>
          </p:cNvPicPr>
          <p:nvPr/>
        </p:nvPicPr>
        <p:blipFill>
          <a:blip r:embed="rId3"/>
          <a:srcRect/>
          <a:stretch>
            <a:fillRect/>
          </a:stretch>
        </p:blipFill>
        <p:spPr bwMode="auto">
          <a:xfrm>
            <a:off x="-1533525" y="-571500"/>
            <a:ext cx="11112" cy="11112"/>
          </a:xfrm>
          <a:prstGeom prst="rect">
            <a:avLst/>
          </a:prstGeom>
          <a:noFill/>
        </p:spPr>
      </p:pic>
      <p:pic>
        <p:nvPicPr>
          <p:cNvPr id="546843" name="Picture 27" descr="space"/>
          <p:cNvPicPr>
            <a:picLocks noChangeAspect="1" noChangeArrowheads="1"/>
          </p:cNvPicPr>
          <p:nvPr/>
        </p:nvPicPr>
        <p:blipFill>
          <a:blip r:embed="rId3"/>
          <a:srcRect/>
          <a:stretch>
            <a:fillRect/>
          </a:stretch>
        </p:blipFill>
        <p:spPr bwMode="auto">
          <a:xfrm>
            <a:off x="-1228725" y="-571500"/>
            <a:ext cx="11112" cy="11112"/>
          </a:xfrm>
          <a:prstGeom prst="rect">
            <a:avLst/>
          </a:prstGeom>
          <a:noFill/>
        </p:spPr>
      </p:pic>
      <p:pic>
        <p:nvPicPr>
          <p:cNvPr id="546844" name="Picture 28" descr="space"/>
          <p:cNvPicPr>
            <a:picLocks noChangeAspect="1" noChangeArrowheads="1"/>
          </p:cNvPicPr>
          <p:nvPr/>
        </p:nvPicPr>
        <p:blipFill>
          <a:blip r:embed="rId3"/>
          <a:srcRect/>
          <a:stretch>
            <a:fillRect/>
          </a:stretch>
        </p:blipFill>
        <p:spPr bwMode="auto">
          <a:xfrm>
            <a:off x="-877888" y="-571500"/>
            <a:ext cx="11113" cy="11112"/>
          </a:xfrm>
          <a:prstGeom prst="rect">
            <a:avLst/>
          </a:prstGeom>
          <a:noFill/>
        </p:spPr>
      </p:pic>
      <p:pic>
        <p:nvPicPr>
          <p:cNvPr id="546845" name="Picture 29" descr="space"/>
          <p:cNvPicPr>
            <a:picLocks noChangeAspect="1" noChangeArrowheads="1"/>
          </p:cNvPicPr>
          <p:nvPr/>
        </p:nvPicPr>
        <p:blipFill>
          <a:blip r:embed="rId3"/>
          <a:srcRect/>
          <a:stretch>
            <a:fillRect/>
          </a:stretch>
        </p:blipFill>
        <p:spPr bwMode="auto">
          <a:xfrm>
            <a:off x="5772150" y="-571500"/>
            <a:ext cx="11113" cy="11112"/>
          </a:xfrm>
          <a:prstGeom prst="rect">
            <a:avLst/>
          </a:prstGeom>
          <a:noFill/>
        </p:spPr>
      </p:pic>
      <p:pic>
        <p:nvPicPr>
          <p:cNvPr id="546846" name="Picture 30" descr="space"/>
          <p:cNvPicPr>
            <a:picLocks noChangeAspect="1" noChangeArrowheads="1"/>
          </p:cNvPicPr>
          <p:nvPr/>
        </p:nvPicPr>
        <p:blipFill>
          <a:blip r:embed="rId3"/>
          <a:srcRect/>
          <a:stretch>
            <a:fillRect/>
          </a:stretch>
        </p:blipFill>
        <p:spPr bwMode="auto">
          <a:xfrm>
            <a:off x="6076950" y="-571500"/>
            <a:ext cx="11113" cy="11112"/>
          </a:xfrm>
          <a:prstGeom prst="rect">
            <a:avLst/>
          </a:prstGeom>
          <a:noFill/>
        </p:spPr>
      </p:pic>
      <p:pic>
        <p:nvPicPr>
          <p:cNvPr id="546847" name="Picture 31" descr="slide0001_image001"/>
          <p:cNvPicPr>
            <a:picLocks noChangeAspect="1" noChangeArrowheads="1"/>
          </p:cNvPicPr>
          <p:nvPr/>
        </p:nvPicPr>
        <p:blipFill>
          <a:blip r:embed="rId4"/>
          <a:srcRect/>
          <a:stretch>
            <a:fillRect/>
          </a:stretch>
        </p:blipFill>
        <p:spPr bwMode="auto">
          <a:xfrm>
            <a:off x="1120775" y="995363"/>
            <a:ext cx="6869113" cy="1063625"/>
          </a:xfrm>
          <a:prstGeom prst="rect">
            <a:avLst/>
          </a:prstGeom>
          <a:noFill/>
        </p:spPr>
      </p:pic>
      <p:pic>
        <p:nvPicPr>
          <p:cNvPr id="546848" name="Picture 32" descr="slide0001_image002"/>
          <p:cNvPicPr>
            <a:picLocks noChangeAspect="1" noChangeArrowheads="1"/>
          </p:cNvPicPr>
          <p:nvPr/>
        </p:nvPicPr>
        <p:blipFill>
          <a:blip r:embed="rId5"/>
          <a:srcRect/>
          <a:stretch>
            <a:fillRect/>
          </a:stretch>
        </p:blipFill>
        <p:spPr bwMode="auto">
          <a:xfrm>
            <a:off x="1167939" y="2514630"/>
            <a:ext cx="6732588" cy="388937"/>
          </a:xfrm>
          <a:prstGeom prst="rect">
            <a:avLst/>
          </a:prstGeom>
          <a:noFill/>
        </p:spPr>
      </p:pic>
      <p:pic>
        <p:nvPicPr>
          <p:cNvPr id="546849" name="Picture 33" descr="space"/>
          <p:cNvPicPr>
            <a:picLocks noChangeAspect="1" noChangeArrowheads="1"/>
          </p:cNvPicPr>
          <p:nvPr/>
        </p:nvPicPr>
        <p:blipFill>
          <a:blip r:embed="rId3"/>
          <a:srcRect/>
          <a:stretch>
            <a:fillRect/>
          </a:stretch>
        </p:blipFill>
        <p:spPr bwMode="auto">
          <a:xfrm>
            <a:off x="-877888" y="4124325"/>
            <a:ext cx="11113" cy="11113"/>
          </a:xfrm>
          <a:prstGeom prst="rect">
            <a:avLst/>
          </a:prstGeom>
          <a:noFill/>
        </p:spPr>
      </p:pic>
      <p:sp>
        <p:nvSpPr>
          <p:cNvPr id="546850" name="Rectangle 34"/>
          <p:cNvSpPr>
            <a:spLocks noChangeArrowheads="1"/>
          </p:cNvSpPr>
          <p:nvPr/>
        </p:nvSpPr>
        <p:spPr bwMode="auto">
          <a:xfrm>
            <a:off x="1236720" y="5091777"/>
            <a:ext cx="3435350" cy="579438"/>
          </a:xfrm>
          <a:prstGeom prst="rect">
            <a:avLst/>
          </a:prstGeom>
          <a:noFill/>
          <a:ln w="25400">
            <a:noFill/>
            <a:miter lim="800000"/>
            <a:headEnd/>
            <a:tailEnd type="none" w="sm" len="lg"/>
          </a:ln>
          <a:effectLst/>
        </p:spPr>
        <p:txBody>
          <a:bodyPr wrap="none">
            <a:spAutoFit/>
          </a:bodyPr>
          <a:lstStyle/>
          <a:p>
            <a:r>
              <a:rPr lang="zh-CN" altLang="en-US" dirty="0">
                <a:latin typeface="+mn-ea"/>
                <a:ea typeface="+mn-ea"/>
              </a:rPr>
              <a:t>正确的使用颜色。</a:t>
            </a:r>
          </a:p>
        </p:txBody>
      </p:sp>
    </p:spTree>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8866" name="Rectangle 1026"/>
          <p:cNvSpPr>
            <a:spLocks noChangeArrowheads="1"/>
          </p:cNvSpPr>
          <p:nvPr/>
        </p:nvSpPr>
        <p:spPr bwMode="auto">
          <a:xfrm>
            <a:off x="1141413" y="-463550"/>
            <a:ext cx="966787" cy="457200"/>
          </a:xfrm>
          <a:prstGeom prst="rect">
            <a:avLst/>
          </a:prstGeom>
          <a:noFill/>
          <a:ln w="25400">
            <a:noFill/>
            <a:miter lim="800000"/>
            <a:headEnd/>
            <a:tailEnd type="none" w="sm" len="lg"/>
          </a:ln>
          <a:effectLst/>
        </p:spPr>
        <p:txBody>
          <a:bodyPr/>
          <a:lstStyle/>
          <a:p>
            <a:r>
              <a:rPr lang="en-US" altLang="zh-CN">
                <a:latin typeface="Times New Roman" pitchFamily="18" charset="0"/>
                <a:ea typeface="+mn-ea"/>
                <a:cs typeface="Times New Roman" pitchFamily="18" charset="0"/>
              </a:rPr>
              <a:t>  </a:t>
            </a:r>
          </a:p>
        </p:txBody>
      </p:sp>
      <p:sp>
        <p:nvSpPr>
          <p:cNvPr id="548867" name="Rectangle 1027"/>
          <p:cNvSpPr>
            <a:spLocks noChangeArrowheads="1"/>
          </p:cNvSpPr>
          <p:nvPr/>
        </p:nvSpPr>
        <p:spPr bwMode="auto">
          <a:xfrm>
            <a:off x="2108200" y="-463550"/>
            <a:ext cx="5246688" cy="457200"/>
          </a:xfrm>
          <a:prstGeom prst="rect">
            <a:avLst/>
          </a:prstGeom>
          <a:noFill/>
          <a:ln w="25400">
            <a:noFill/>
            <a:miter lim="800000"/>
            <a:headEnd/>
            <a:tailEnd type="none" w="sm" len="lg"/>
          </a:ln>
          <a:effectLst/>
        </p:spPr>
        <p:txBody>
          <a:bodyPr/>
          <a:lstStyle/>
          <a:p>
            <a:r>
              <a:rPr lang="en-US" altLang="zh-CN">
                <a:latin typeface="Times New Roman" pitchFamily="18" charset="0"/>
                <a:ea typeface="+mn-ea"/>
                <a:cs typeface="Times New Roman" pitchFamily="18" charset="0"/>
              </a:rPr>
              <a:t>  </a:t>
            </a:r>
          </a:p>
        </p:txBody>
      </p:sp>
      <p:grpSp>
        <p:nvGrpSpPr>
          <p:cNvPr id="548870" name="Group 1030"/>
          <p:cNvGrpSpPr>
            <a:grpSpLocks/>
          </p:cNvGrpSpPr>
          <p:nvPr/>
        </p:nvGrpSpPr>
        <p:grpSpPr bwMode="auto">
          <a:xfrm>
            <a:off x="718344" y="1079060"/>
            <a:ext cx="8026400" cy="4151188"/>
            <a:chOff x="0" y="939"/>
            <a:chExt cx="3301" cy="2320"/>
          </a:xfrm>
        </p:grpSpPr>
        <p:sp>
          <p:nvSpPr>
            <p:cNvPr id="548871" name="Rectangle 1031"/>
            <p:cNvSpPr>
              <a:spLocks noChangeArrowheads="1"/>
            </p:cNvSpPr>
            <p:nvPr/>
          </p:nvSpPr>
          <p:spPr bwMode="auto">
            <a:xfrm>
              <a:off x="0" y="939"/>
              <a:ext cx="3279" cy="368"/>
            </a:xfrm>
            <a:prstGeom prst="rect">
              <a:avLst/>
            </a:prstGeom>
            <a:noFill/>
            <a:ln w="25400">
              <a:noFill/>
              <a:miter lim="800000"/>
              <a:headEnd/>
              <a:tailEnd type="none" w="sm" len="lg"/>
            </a:ln>
            <a:effectLst/>
          </p:spPr>
          <p:txBody>
            <a:bodyPr>
              <a:spAutoFit/>
            </a:bodyPr>
            <a:lstStyle/>
            <a:p>
              <a:endParaRPr lang="zh-CN" altLang="en-US">
                <a:latin typeface="Times New Roman" pitchFamily="18" charset="0"/>
                <a:ea typeface="+mn-ea"/>
                <a:cs typeface="Times New Roman" pitchFamily="18" charset="0"/>
              </a:endParaRPr>
            </a:p>
          </p:txBody>
        </p:sp>
        <p:grpSp>
          <p:nvGrpSpPr>
            <p:cNvPr id="548872" name="Group 1032"/>
            <p:cNvGrpSpPr>
              <a:grpSpLocks/>
            </p:cNvGrpSpPr>
            <p:nvPr/>
          </p:nvGrpSpPr>
          <p:grpSpPr bwMode="auto">
            <a:xfrm>
              <a:off x="0" y="939"/>
              <a:ext cx="3301" cy="2320"/>
              <a:chOff x="0" y="939"/>
              <a:chExt cx="3301" cy="2320"/>
            </a:xfrm>
          </p:grpSpPr>
          <p:sp>
            <p:nvSpPr>
              <p:cNvPr id="548873" name="Rectangle 1033"/>
              <p:cNvSpPr>
                <a:spLocks noChangeArrowheads="1"/>
              </p:cNvSpPr>
              <p:nvPr/>
            </p:nvSpPr>
            <p:spPr bwMode="auto">
              <a:xfrm>
                <a:off x="0" y="939"/>
                <a:ext cx="2621" cy="288"/>
              </a:xfrm>
              <a:prstGeom prst="rect">
                <a:avLst/>
              </a:prstGeom>
              <a:noFill/>
              <a:ln w="25400">
                <a:noFill/>
                <a:miter lim="800000"/>
                <a:headEnd/>
                <a:tailEnd type="none" w="sm" len="lg"/>
              </a:ln>
              <a:effectLst/>
            </p:spPr>
            <p:txBody>
              <a:bodyPr/>
              <a:lstStyle/>
              <a:p>
                <a:r>
                  <a:rPr lang="en-US" altLang="zh-CN">
                    <a:latin typeface="Times New Roman" pitchFamily="18" charset="0"/>
                    <a:ea typeface="+mn-ea"/>
                    <a:cs typeface="Times New Roman" pitchFamily="18" charset="0"/>
                  </a:rPr>
                  <a:t>  </a:t>
                </a:r>
              </a:p>
            </p:txBody>
          </p:sp>
          <p:sp>
            <p:nvSpPr>
              <p:cNvPr id="548874" name="Rectangle 1034"/>
              <p:cNvSpPr>
                <a:spLocks noChangeArrowheads="1"/>
              </p:cNvSpPr>
              <p:nvPr/>
            </p:nvSpPr>
            <p:spPr bwMode="auto">
              <a:xfrm>
                <a:off x="2621" y="939"/>
                <a:ext cx="657" cy="288"/>
              </a:xfrm>
              <a:prstGeom prst="rect">
                <a:avLst/>
              </a:prstGeom>
              <a:noFill/>
              <a:ln w="25400">
                <a:noFill/>
                <a:miter lim="800000"/>
                <a:headEnd/>
                <a:tailEnd type="none" w="sm" len="lg"/>
              </a:ln>
              <a:effectLst/>
            </p:spPr>
            <p:txBody>
              <a:bodyPr/>
              <a:lstStyle/>
              <a:p>
                <a:r>
                  <a:rPr lang="en-US" altLang="zh-CN">
                    <a:latin typeface="Times New Roman" pitchFamily="18" charset="0"/>
                    <a:ea typeface="+mn-ea"/>
                    <a:cs typeface="Times New Roman" pitchFamily="18" charset="0"/>
                  </a:rPr>
                  <a:t>  </a:t>
                </a:r>
              </a:p>
            </p:txBody>
          </p:sp>
          <p:sp>
            <p:nvSpPr>
              <p:cNvPr id="548875" name="Rectangle 1035"/>
              <p:cNvSpPr>
                <a:spLocks noChangeArrowheads="1"/>
              </p:cNvSpPr>
              <p:nvPr/>
            </p:nvSpPr>
            <p:spPr bwMode="auto">
              <a:xfrm>
                <a:off x="0" y="1227"/>
                <a:ext cx="3278" cy="442"/>
              </a:xfrm>
              <a:prstGeom prst="rect">
                <a:avLst/>
              </a:prstGeom>
              <a:noFill/>
              <a:ln w="25400">
                <a:noFill/>
                <a:miter lim="800000"/>
                <a:headEnd/>
                <a:tailEnd type="none" w="sm" len="lg"/>
              </a:ln>
              <a:effectLst/>
            </p:spPr>
            <p:txBody>
              <a:bodyPr/>
              <a:lstStyle/>
              <a:p>
                <a:r>
                  <a:rPr lang="en-US" altLang="zh-CN" dirty="0">
                    <a:latin typeface="Times New Roman" pitchFamily="18" charset="0"/>
                    <a:ea typeface="+mn-ea"/>
                    <a:cs typeface="Times New Roman" pitchFamily="18" charset="0"/>
                  </a:rPr>
                  <a:t>Red-green color blindness is common--about</a:t>
                </a:r>
                <a:br>
                  <a:rPr lang="en-US" altLang="zh-CN" dirty="0">
                    <a:latin typeface="Times New Roman" pitchFamily="18" charset="0"/>
                    <a:ea typeface="+mn-ea"/>
                    <a:cs typeface="Times New Roman" pitchFamily="18" charset="0"/>
                  </a:rPr>
                </a:br>
                <a:endParaRPr lang="en-US" altLang="zh-CN" dirty="0">
                  <a:latin typeface="Times New Roman" pitchFamily="18" charset="0"/>
                  <a:ea typeface="+mn-ea"/>
                  <a:cs typeface="Times New Roman" pitchFamily="18" charset="0"/>
                </a:endParaRPr>
              </a:p>
            </p:txBody>
          </p:sp>
          <p:sp>
            <p:nvSpPr>
              <p:cNvPr id="548876" name="Rectangle 1036"/>
              <p:cNvSpPr>
                <a:spLocks noChangeArrowheads="1"/>
              </p:cNvSpPr>
              <p:nvPr/>
            </p:nvSpPr>
            <p:spPr bwMode="auto">
              <a:xfrm>
                <a:off x="3278" y="1227"/>
                <a:ext cx="23" cy="368"/>
              </a:xfrm>
              <a:prstGeom prst="rect">
                <a:avLst/>
              </a:prstGeom>
              <a:noFill/>
              <a:ln w="25400">
                <a:noFill/>
                <a:miter lim="800000"/>
                <a:headEnd/>
                <a:tailEnd type="none" w="sm" len="lg"/>
              </a:ln>
              <a:effectLst/>
            </p:spPr>
            <p:txBody>
              <a:bodyPr>
                <a:spAutoFit/>
              </a:bodyPr>
              <a:lstStyle/>
              <a:p>
                <a:endParaRPr lang="zh-CN" altLang="en-US">
                  <a:latin typeface="Times New Roman" pitchFamily="18" charset="0"/>
                  <a:ea typeface="+mn-ea"/>
                  <a:cs typeface="Times New Roman" pitchFamily="18" charset="0"/>
                </a:endParaRPr>
              </a:p>
            </p:txBody>
          </p:sp>
          <p:sp>
            <p:nvSpPr>
              <p:cNvPr id="548877" name="Rectangle 1037"/>
              <p:cNvSpPr>
                <a:spLocks noChangeArrowheads="1"/>
              </p:cNvSpPr>
              <p:nvPr/>
            </p:nvSpPr>
            <p:spPr bwMode="auto">
              <a:xfrm>
                <a:off x="0" y="1669"/>
                <a:ext cx="3301" cy="368"/>
              </a:xfrm>
              <a:prstGeom prst="rect">
                <a:avLst/>
              </a:prstGeom>
              <a:noFill/>
              <a:ln w="25400">
                <a:noFill/>
                <a:miter lim="800000"/>
                <a:headEnd/>
                <a:tailEnd type="none" w="sm" len="lg"/>
              </a:ln>
              <a:effectLst/>
            </p:spPr>
            <p:txBody>
              <a:bodyPr>
                <a:spAutoFit/>
              </a:bodyPr>
              <a:lstStyle/>
              <a:p>
                <a:endParaRPr lang="zh-CN" altLang="en-US">
                  <a:latin typeface="Times New Roman" pitchFamily="18" charset="0"/>
                  <a:ea typeface="+mn-ea"/>
                  <a:cs typeface="Times New Roman" pitchFamily="18" charset="0"/>
                </a:endParaRPr>
              </a:p>
            </p:txBody>
          </p:sp>
          <p:sp>
            <p:nvSpPr>
              <p:cNvPr id="548878" name="Rectangle 1038"/>
              <p:cNvSpPr>
                <a:spLocks noChangeArrowheads="1"/>
              </p:cNvSpPr>
              <p:nvPr/>
            </p:nvSpPr>
            <p:spPr bwMode="auto">
              <a:xfrm>
                <a:off x="0" y="1753"/>
                <a:ext cx="3301" cy="442"/>
              </a:xfrm>
              <a:prstGeom prst="rect">
                <a:avLst/>
              </a:prstGeom>
              <a:noFill/>
              <a:ln w="25400">
                <a:noFill/>
                <a:miter lim="800000"/>
                <a:headEnd/>
                <a:tailEnd type="none" w="sm" len="lg"/>
              </a:ln>
              <a:effectLst/>
            </p:spPr>
            <p:txBody>
              <a:bodyPr/>
              <a:lstStyle/>
              <a:p>
                <a:r>
                  <a:rPr lang="en-US" altLang="zh-CN" dirty="0">
                    <a:solidFill>
                      <a:srgbClr val="0000FF"/>
                    </a:solidFill>
                    <a:latin typeface="Times New Roman" pitchFamily="18" charset="0"/>
                    <a:ea typeface="+mn-ea"/>
                    <a:cs typeface="Times New Roman" pitchFamily="18" charset="0"/>
                  </a:rPr>
                  <a:t>4-5% of the population</a:t>
                </a:r>
                <a:r>
                  <a:rPr lang="en-US" altLang="zh-CN" dirty="0">
                    <a:latin typeface="Times New Roman" pitchFamily="18" charset="0"/>
                    <a:ea typeface="+mn-ea"/>
                    <a:cs typeface="Times New Roman" pitchFamily="18" charset="0"/>
                  </a:rPr>
                  <a:t>. In your presentations,</a:t>
                </a:r>
                <a:br>
                  <a:rPr lang="en-US" altLang="zh-CN" dirty="0">
                    <a:latin typeface="Times New Roman" pitchFamily="18" charset="0"/>
                    <a:ea typeface="+mn-ea"/>
                    <a:cs typeface="Times New Roman" pitchFamily="18" charset="0"/>
                  </a:rPr>
                </a:br>
                <a:endParaRPr lang="en-US" altLang="zh-CN" dirty="0">
                  <a:latin typeface="Times New Roman" pitchFamily="18" charset="0"/>
                  <a:ea typeface="+mn-ea"/>
                  <a:cs typeface="Times New Roman" pitchFamily="18" charset="0"/>
                </a:endParaRPr>
              </a:p>
            </p:txBody>
          </p:sp>
          <p:sp>
            <p:nvSpPr>
              <p:cNvPr id="548879" name="Rectangle 1039"/>
              <p:cNvSpPr>
                <a:spLocks noChangeArrowheads="1"/>
              </p:cNvSpPr>
              <p:nvPr/>
            </p:nvSpPr>
            <p:spPr bwMode="auto">
              <a:xfrm>
                <a:off x="0" y="2195"/>
                <a:ext cx="3301" cy="368"/>
              </a:xfrm>
              <a:prstGeom prst="rect">
                <a:avLst/>
              </a:prstGeom>
              <a:noFill/>
              <a:ln w="25400">
                <a:noFill/>
                <a:miter lim="800000"/>
                <a:headEnd/>
                <a:tailEnd type="none" w="sm" len="lg"/>
              </a:ln>
              <a:effectLst/>
            </p:spPr>
            <p:txBody>
              <a:bodyPr>
                <a:spAutoFit/>
              </a:bodyPr>
              <a:lstStyle/>
              <a:p>
                <a:endParaRPr lang="zh-CN" altLang="en-US">
                  <a:latin typeface="Times New Roman" pitchFamily="18" charset="0"/>
                  <a:ea typeface="+mn-ea"/>
                  <a:cs typeface="Times New Roman" pitchFamily="18" charset="0"/>
                </a:endParaRPr>
              </a:p>
            </p:txBody>
          </p:sp>
          <p:sp>
            <p:nvSpPr>
              <p:cNvPr id="548880" name="Rectangle 1040"/>
              <p:cNvSpPr>
                <a:spLocks noChangeArrowheads="1"/>
              </p:cNvSpPr>
              <p:nvPr/>
            </p:nvSpPr>
            <p:spPr bwMode="auto">
              <a:xfrm>
                <a:off x="0" y="2285"/>
                <a:ext cx="3278" cy="442"/>
              </a:xfrm>
              <a:prstGeom prst="rect">
                <a:avLst/>
              </a:prstGeom>
              <a:noFill/>
              <a:ln w="25400">
                <a:noFill/>
                <a:miter lim="800000"/>
                <a:headEnd/>
                <a:tailEnd type="none" w="sm" len="lg"/>
              </a:ln>
              <a:effectLst/>
            </p:spPr>
            <p:txBody>
              <a:bodyPr/>
              <a:lstStyle/>
              <a:p>
                <a:r>
                  <a:rPr lang="en-US" altLang="zh-CN" dirty="0">
                    <a:latin typeface="Times New Roman" pitchFamily="18" charset="0"/>
                    <a:ea typeface="+mn-ea"/>
                    <a:cs typeface="Times New Roman" pitchFamily="18" charset="0"/>
                  </a:rPr>
                  <a:t>color should be used with care to ensure that</a:t>
                </a:r>
                <a:br>
                  <a:rPr lang="en-US" altLang="zh-CN" dirty="0">
                    <a:latin typeface="Times New Roman" pitchFamily="18" charset="0"/>
                    <a:ea typeface="+mn-ea"/>
                    <a:cs typeface="Times New Roman" pitchFamily="18" charset="0"/>
                  </a:rPr>
                </a:br>
                <a:endParaRPr lang="en-US" altLang="zh-CN" dirty="0">
                  <a:latin typeface="Times New Roman" pitchFamily="18" charset="0"/>
                  <a:ea typeface="+mn-ea"/>
                  <a:cs typeface="Times New Roman" pitchFamily="18" charset="0"/>
                </a:endParaRPr>
              </a:p>
            </p:txBody>
          </p:sp>
          <p:sp>
            <p:nvSpPr>
              <p:cNvPr id="548881" name="Rectangle 1041"/>
              <p:cNvSpPr>
                <a:spLocks noChangeArrowheads="1"/>
              </p:cNvSpPr>
              <p:nvPr/>
            </p:nvSpPr>
            <p:spPr bwMode="auto">
              <a:xfrm>
                <a:off x="3278" y="2285"/>
                <a:ext cx="23" cy="368"/>
              </a:xfrm>
              <a:prstGeom prst="rect">
                <a:avLst/>
              </a:prstGeom>
              <a:noFill/>
              <a:ln w="25400">
                <a:noFill/>
                <a:miter lim="800000"/>
                <a:headEnd/>
                <a:tailEnd type="none" w="sm" len="lg"/>
              </a:ln>
              <a:effectLst/>
            </p:spPr>
            <p:txBody>
              <a:bodyPr>
                <a:spAutoFit/>
              </a:bodyPr>
              <a:lstStyle/>
              <a:p>
                <a:endParaRPr lang="zh-CN" altLang="en-US">
                  <a:latin typeface="Times New Roman" pitchFamily="18" charset="0"/>
                  <a:ea typeface="+mn-ea"/>
                  <a:cs typeface="Times New Roman" pitchFamily="18" charset="0"/>
                </a:endParaRPr>
              </a:p>
            </p:txBody>
          </p:sp>
          <p:sp>
            <p:nvSpPr>
              <p:cNvPr id="548882" name="Rectangle 1042"/>
              <p:cNvSpPr>
                <a:spLocks noChangeArrowheads="1"/>
              </p:cNvSpPr>
              <p:nvPr/>
            </p:nvSpPr>
            <p:spPr bwMode="auto">
              <a:xfrm>
                <a:off x="0" y="2727"/>
                <a:ext cx="3301" cy="368"/>
              </a:xfrm>
              <a:prstGeom prst="rect">
                <a:avLst/>
              </a:prstGeom>
              <a:noFill/>
              <a:ln w="25400">
                <a:noFill/>
                <a:miter lim="800000"/>
                <a:headEnd/>
                <a:tailEnd type="none" w="sm" len="lg"/>
              </a:ln>
              <a:effectLst/>
            </p:spPr>
            <p:txBody>
              <a:bodyPr>
                <a:spAutoFit/>
              </a:bodyPr>
              <a:lstStyle/>
              <a:p>
                <a:endParaRPr lang="zh-CN" altLang="en-US">
                  <a:latin typeface="Times New Roman" pitchFamily="18" charset="0"/>
                  <a:ea typeface="+mn-ea"/>
                  <a:cs typeface="Times New Roman" pitchFamily="18" charset="0"/>
                </a:endParaRPr>
              </a:p>
            </p:txBody>
          </p:sp>
          <p:sp>
            <p:nvSpPr>
              <p:cNvPr id="548883" name="Rectangle 1043"/>
              <p:cNvSpPr>
                <a:spLocks noChangeArrowheads="1"/>
              </p:cNvSpPr>
              <p:nvPr/>
            </p:nvSpPr>
            <p:spPr bwMode="auto">
              <a:xfrm>
                <a:off x="0" y="2817"/>
                <a:ext cx="2621" cy="442"/>
              </a:xfrm>
              <a:prstGeom prst="rect">
                <a:avLst/>
              </a:prstGeom>
              <a:noFill/>
              <a:ln w="25400">
                <a:noFill/>
                <a:miter lim="800000"/>
                <a:headEnd/>
                <a:tailEnd type="none" w="sm" len="lg"/>
              </a:ln>
              <a:effectLst/>
            </p:spPr>
            <p:txBody>
              <a:bodyPr/>
              <a:lstStyle/>
              <a:p>
                <a:r>
                  <a:rPr lang="en-US" altLang="zh-CN" dirty="0">
                    <a:latin typeface="Times New Roman" pitchFamily="18" charset="0"/>
                    <a:ea typeface="+mn-ea"/>
                    <a:cs typeface="Times New Roman" pitchFamily="18" charset="0"/>
                  </a:rPr>
                  <a:t>your color blind colleagues can see.</a:t>
                </a:r>
                <a:br>
                  <a:rPr lang="en-US" altLang="zh-CN" dirty="0">
                    <a:latin typeface="Times New Roman" pitchFamily="18" charset="0"/>
                    <a:ea typeface="+mn-ea"/>
                    <a:cs typeface="Times New Roman" pitchFamily="18" charset="0"/>
                  </a:rPr>
                </a:br>
                <a:endParaRPr lang="en-US" altLang="zh-CN" dirty="0">
                  <a:latin typeface="Times New Roman" pitchFamily="18" charset="0"/>
                  <a:ea typeface="+mn-ea"/>
                  <a:cs typeface="Times New Roman" pitchFamily="18" charset="0"/>
                </a:endParaRPr>
              </a:p>
              <a:p>
                <a:r>
                  <a:rPr lang="zh-CN" altLang="en-US" dirty="0" smtClean="0">
                    <a:latin typeface="Times New Roman" pitchFamily="18" charset="0"/>
                    <a:ea typeface="+mn-ea"/>
                    <a:cs typeface="Times New Roman" pitchFamily="18" charset="0"/>
                  </a:rPr>
                  <a:t>。</a:t>
                </a:r>
                <a:endParaRPr lang="zh-CN" altLang="en-US" dirty="0">
                  <a:latin typeface="Times New Roman" pitchFamily="18" charset="0"/>
                  <a:ea typeface="+mn-ea"/>
                  <a:cs typeface="Times New Roman" pitchFamily="18" charset="0"/>
                </a:endParaRPr>
              </a:p>
            </p:txBody>
          </p:sp>
          <p:sp>
            <p:nvSpPr>
              <p:cNvPr id="548884" name="Rectangle 1044"/>
              <p:cNvSpPr>
                <a:spLocks noChangeArrowheads="1"/>
              </p:cNvSpPr>
              <p:nvPr/>
            </p:nvSpPr>
            <p:spPr bwMode="auto">
              <a:xfrm>
                <a:off x="2621" y="2817"/>
                <a:ext cx="680" cy="368"/>
              </a:xfrm>
              <a:prstGeom prst="rect">
                <a:avLst/>
              </a:prstGeom>
              <a:noFill/>
              <a:ln w="25400">
                <a:noFill/>
                <a:miter lim="800000"/>
                <a:headEnd/>
                <a:tailEnd type="none" w="sm" len="lg"/>
              </a:ln>
              <a:effectLst/>
            </p:spPr>
            <p:txBody>
              <a:bodyPr>
                <a:spAutoFit/>
              </a:bodyPr>
              <a:lstStyle/>
              <a:p>
                <a:endParaRPr lang="zh-CN" altLang="en-US">
                  <a:latin typeface="Times New Roman" pitchFamily="18" charset="0"/>
                  <a:ea typeface="+mn-ea"/>
                  <a:cs typeface="Times New Roman" pitchFamily="18" charset="0"/>
                </a:endParaRPr>
              </a:p>
            </p:txBody>
          </p:sp>
        </p:grpSp>
      </p:grpSp>
      <p:pic>
        <p:nvPicPr>
          <p:cNvPr id="548887" name="Picture 1047" descr="space"/>
          <p:cNvPicPr>
            <a:picLocks noChangeAspect="1" noChangeArrowheads="1"/>
          </p:cNvPicPr>
          <p:nvPr/>
        </p:nvPicPr>
        <p:blipFill>
          <a:blip r:embed="rId3"/>
          <a:srcRect/>
          <a:stretch>
            <a:fillRect/>
          </a:stretch>
        </p:blipFill>
        <p:spPr bwMode="auto">
          <a:xfrm>
            <a:off x="1309688" y="-417513"/>
            <a:ext cx="11112" cy="11113"/>
          </a:xfrm>
          <a:prstGeom prst="rect">
            <a:avLst/>
          </a:prstGeom>
          <a:noFill/>
        </p:spPr>
      </p:pic>
      <p:pic>
        <p:nvPicPr>
          <p:cNvPr id="548888" name="Picture 1048" descr="space"/>
          <p:cNvPicPr>
            <a:picLocks noChangeAspect="1" noChangeArrowheads="1"/>
          </p:cNvPicPr>
          <p:nvPr/>
        </p:nvPicPr>
        <p:blipFill>
          <a:blip r:embed="rId3"/>
          <a:srcRect/>
          <a:stretch>
            <a:fillRect/>
          </a:stretch>
        </p:blipFill>
        <p:spPr bwMode="auto">
          <a:xfrm>
            <a:off x="2276475" y="-417513"/>
            <a:ext cx="11113" cy="11113"/>
          </a:xfrm>
          <a:prstGeom prst="rect">
            <a:avLst/>
          </a:prstGeom>
          <a:noFill/>
        </p:spPr>
      </p:pic>
      <p:pic>
        <p:nvPicPr>
          <p:cNvPr id="548889" name="Picture 1049" descr="space"/>
          <p:cNvPicPr>
            <a:picLocks noChangeAspect="1" noChangeArrowheads="1"/>
          </p:cNvPicPr>
          <p:nvPr/>
        </p:nvPicPr>
        <p:blipFill>
          <a:blip r:embed="rId3"/>
          <a:srcRect/>
          <a:stretch>
            <a:fillRect/>
          </a:stretch>
        </p:blipFill>
        <p:spPr bwMode="auto">
          <a:xfrm>
            <a:off x="2276475" y="1513013"/>
            <a:ext cx="11113" cy="11112"/>
          </a:xfrm>
          <a:prstGeom prst="rect">
            <a:avLst/>
          </a:prstGeom>
          <a:noFill/>
        </p:spPr>
      </p:pic>
      <p:pic>
        <p:nvPicPr>
          <p:cNvPr id="548890" name="Picture 1050" descr="space"/>
          <p:cNvPicPr>
            <a:picLocks noChangeAspect="1" noChangeArrowheads="1"/>
          </p:cNvPicPr>
          <p:nvPr/>
        </p:nvPicPr>
        <p:blipFill>
          <a:blip r:embed="rId3"/>
          <a:srcRect/>
          <a:stretch>
            <a:fillRect/>
          </a:stretch>
        </p:blipFill>
        <p:spPr bwMode="auto">
          <a:xfrm>
            <a:off x="6437313" y="1513013"/>
            <a:ext cx="11112" cy="11112"/>
          </a:xfrm>
          <a:prstGeom prst="rect">
            <a:avLst/>
          </a:prstGeom>
          <a:noFill/>
        </p:spPr>
      </p:pic>
      <p:sp>
        <p:nvSpPr>
          <p:cNvPr id="2" name="矩形 1"/>
          <p:cNvSpPr/>
          <p:nvPr/>
        </p:nvSpPr>
        <p:spPr>
          <a:xfrm>
            <a:off x="2405125" y="369891"/>
            <a:ext cx="4134465" cy="769441"/>
          </a:xfrm>
          <a:prstGeom prst="rect">
            <a:avLst/>
          </a:prstGeom>
        </p:spPr>
        <p:txBody>
          <a:bodyPr wrap="none">
            <a:spAutoFit/>
          </a:bodyPr>
          <a:lstStyle/>
          <a:p>
            <a:r>
              <a:rPr lang="zh-CN" altLang="en-US" sz="4400" b="1" dirty="0">
                <a:latin typeface="Times New Roman" pitchFamily="18" charset="0"/>
                <a:ea typeface="+mn-ea"/>
                <a:cs typeface="Times New Roman" pitchFamily="18" charset="0"/>
              </a:rPr>
              <a:t>正确的使用颜色</a:t>
            </a:r>
            <a:endParaRPr lang="zh-CN" altLang="en-US" sz="4400" b="1" dirty="0"/>
          </a:p>
        </p:txBody>
      </p:sp>
    </p:spTree>
  </p:cSld>
  <p:clrMapOvr>
    <a:masterClrMapping/>
  </p:clrMapOvr>
  <p:transition>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0914" name="Rectangle 2"/>
          <p:cNvSpPr>
            <a:spLocks noChangeArrowheads="1"/>
          </p:cNvSpPr>
          <p:nvPr/>
        </p:nvSpPr>
        <p:spPr bwMode="auto">
          <a:xfrm>
            <a:off x="2357438" y="-2835275"/>
            <a:ext cx="139700"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0915" name="Rectangle 3"/>
          <p:cNvSpPr>
            <a:spLocks noChangeArrowheads="1"/>
          </p:cNvSpPr>
          <p:nvPr/>
        </p:nvSpPr>
        <p:spPr bwMode="auto">
          <a:xfrm>
            <a:off x="2497138" y="-2835275"/>
            <a:ext cx="2524125"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0916" name="Rectangle 4"/>
          <p:cNvSpPr>
            <a:spLocks noChangeArrowheads="1"/>
          </p:cNvSpPr>
          <p:nvPr/>
        </p:nvSpPr>
        <p:spPr bwMode="auto">
          <a:xfrm>
            <a:off x="5021263" y="-2835275"/>
            <a:ext cx="139700"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0917" name="Rectangle 5"/>
          <p:cNvSpPr>
            <a:spLocks noChangeArrowheads="1"/>
          </p:cNvSpPr>
          <p:nvPr/>
        </p:nvSpPr>
        <p:spPr bwMode="auto">
          <a:xfrm>
            <a:off x="5160963" y="-2835275"/>
            <a:ext cx="4164012"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0918" name="Rectangle 6"/>
          <p:cNvSpPr>
            <a:spLocks noChangeArrowheads="1"/>
          </p:cNvSpPr>
          <p:nvPr/>
        </p:nvSpPr>
        <p:spPr bwMode="auto">
          <a:xfrm>
            <a:off x="2357438" y="-2378075"/>
            <a:ext cx="139700" cy="1751012"/>
          </a:xfrm>
          <a:prstGeom prst="rect">
            <a:avLst/>
          </a:prstGeom>
          <a:noFill/>
          <a:ln w="25400">
            <a:noFill/>
            <a:miter lim="800000"/>
            <a:headEnd/>
            <a:tailEnd type="none" w="sm" len="lg"/>
          </a:ln>
          <a:effectLst/>
        </p:spPr>
        <p:txBody>
          <a:bodyPr>
            <a:spAutoFit/>
          </a:bodyPr>
          <a:lstStyle/>
          <a:p>
            <a:endParaRPr lang="zh-CN" altLang="en-US"/>
          </a:p>
        </p:txBody>
      </p:sp>
      <p:sp>
        <p:nvSpPr>
          <p:cNvPr id="550919" name="Rectangle 7"/>
          <p:cNvSpPr>
            <a:spLocks noChangeArrowheads="1"/>
          </p:cNvSpPr>
          <p:nvPr/>
        </p:nvSpPr>
        <p:spPr bwMode="auto">
          <a:xfrm>
            <a:off x="2497138" y="-2378075"/>
            <a:ext cx="2524125" cy="12071350"/>
          </a:xfrm>
          <a:prstGeom prst="rect">
            <a:avLst/>
          </a:prstGeom>
          <a:noFill/>
          <a:ln w="25400">
            <a:noFill/>
            <a:miter lim="800000"/>
            <a:headEnd/>
            <a:tailEnd type="none" w="sm" len="lg"/>
          </a:ln>
          <a:effectLst/>
        </p:spPr>
        <p:txBody>
          <a:bodyPr/>
          <a:lstStyle/>
          <a:p>
            <a:r>
              <a:rPr lang="en-US" altLang="zh-CN" sz="2400">
                <a:ea typeface="宋体" pitchFamily="2" charset="-122"/>
              </a:rPr>
              <a:t>  </a:t>
            </a:r>
            <a:r>
              <a:rPr lang="en-US" altLang="zh-CN" sz="41400">
                <a:ea typeface="宋体" pitchFamily="2" charset="-122"/>
              </a:rPr>
              <a:t> </a:t>
            </a:r>
            <a:r>
              <a:rPr lang="en-US" altLang="zh-CN" sz="2400">
                <a:ea typeface="宋体" pitchFamily="2" charset="-122"/>
              </a:rPr>
              <a:t>                                                            </a:t>
            </a:r>
          </a:p>
        </p:txBody>
      </p:sp>
      <p:sp>
        <p:nvSpPr>
          <p:cNvPr id="550920" name="Rectangle 8"/>
          <p:cNvSpPr>
            <a:spLocks noChangeArrowheads="1"/>
          </p:cNvSpPr>
          <p:nvPr/>
        </p:nvSpPr>
        <p:spPr bwMode="auto">
          <a:xfrm>
            <a:off x="5021263" y="-2378075"/>
            <a:ext cx="4422775" cy="1751012"/>
          </a:xfrm>
          <a:prstGeom prst="rect">
            <a:avLst/>
          </a:prstGeom>
          <a:noFill/>
          <a:ln w="25400">
            <a:noFill/>
            <a:miter lim="800000"/>
            <a:headEnd/>
            <a:tailEnd type="none" w="sm" len="lg"/>
          </a:ln>
          <a:effectLst/>
        </p:spPr>
        <p:txBody>
          <a:bodyPr>
            <a:spAutoFit/>
          </a:bodyPr>
          <a:lstStyle/>
          <a:p>
            <a:endParaRPr lang="zh-CN" altLang="en-US"/>
          </a:p>
        </p:txBody>
      </p:sp>
      <p:sp>
        <p:nvSpPr>
          <p:cNvPr id="550921" name="Rectangle 9"/>
          <p:cNvSpPr>
            <a:spLocks noChangeArrowheads="1"/>
          </p:cNvSpPr>
          <p:nvPr/>
        </p:nvSpPr>
        <p:spPr bwMode="auto">
          <a:xfrm>
            <a:off x="2357438" y="-627063"/>
            <a:ext cx="139700" cy="8686801"/>
          </a:xfrm>
          <a:prstGeom prst="rect">
            <a:avLst/>
          </a:prstGeom>
          <a:noFill/>
          <a:ln w="25400">
            <a:noFill/>
            <a:miter lim="800000"/>
            <a:headEnd/>
            <a:tailEnd type="none" w="sm" len="lg"/>
          </a:ln>
          <a:effectLst/>
        </p:spPr>
        <p:txBody>
          <a:bodyPr>
            <a:spAutoFit/>
          </a:bodyPr>
          <a:lstStyle/>
          <a:p>
            <a:endParaRPr lang="zh-CN" altLang="en-US"/>
          </a:p>
        </p:txBody>
      </p:sp>
      <p:sp>
        <p:nvSpPr>
          <p:cNvPr id="550922" name="Rectangle 10"/>
          <p:cNvSpPr>
            <a:spLocks noChangeArrowheads="1"/>
          </p:cNvSpPr>
          <p:nvPr/>
        </p:nvSpPr>
        <p:spPr bwMode="auto">
          <a:xfrm>
            <a:off x="5021263" y="-627063"/>
            <a:ext cx="139700" cy="8686801"/>
          </a:xfrm>
          <a:prstGeom prst="rect">
            <a:avLst/>
          </a:prstGeom>
          <a:noFill/>
          <a:ln w="25400">
            <a:noFill/>
            <a:miter lim="800000"/>
            <a:headEnd/>
            <a:tailEnd type="none" w="sm" len="lg"/>
          </a:ln>
          <a:effectLst/>
        </p:spPr>
        <p:txBody>
          <a:bodyPr>
            <a:spAutoFit/>
          </a:bodyPr>
          <a:lstStyle/>
          <a:p>
            <a:endParaRPr lang="zh-CN" altLang="en-US"/>
          </a:p>
        </p:txBody>
      </p:sp>
      <p:sp>
        <p:nvSpPr>
          <p:cNvPr id="550923" name="Rectangle 11"/>
          <p:cNvSpPr>
            <a:spLocks noChangeArrowheads="1"/>
          </p:cNvSpPr>
          <p:nvPr/>
        </p:nvSpPr>
        <p:spPr bwMode="auto">
          <a:xfrm>
            <a:off x="5160963" y="-627063"/>
            <a:ext cx="2544762" cy="1751013"/>
          </a:xfrm>
          <a:prstGeom prst="rect">
            <a:avLst/>
          </a:prstGeom>
          <a:noFill/>
          <a:ln w="25400">
            <a:noFill/>
            <a:miter lim="800000"/>
            <a:headEnd/>
            <a:tailEnd type="none" w="sm" len="lg"/>
          </a:ln>
          <a:effectLst/>
        </p:spPr>
        <p:txBody>
          <a:bodyPr>
            <a:spAutoFit/>
          </a:bodyPr>
          <a:lstStyle/>
          <a:p>
            <a:endParaRPr lang="zh-CN" altLang="en-US"/>
          </a:p>
        </p:txBody>
      </p:sp>
      <p:sp>
        <p:nvSpPr>
          <p:cNvPr id="550924" name="Rectangle 12"/>
          <p:cNvSpPr>
            <a:spLocks noChangeArrowheads="1"/>
          </p:cNvSpPr>
          <p:nvPr/>
        </p:nvSpPr>
        <p:spPr bwMode="auto">
          <a:xfrm>
            <a:off x="5160963" y="-627063"/>
            <a:ext cx="563562"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0925" name="Rectangle 13"/>
          <p:cNvSpPr>
            <a:spLocks noChangeArrowheads="1"/>
          </p:cNvSpPr>
          <p:nvPr/>
        </p:nvSpPr>
        <p:spPr bwMode="auto">
          <a:xfrm>
            <a:off x="5724525" y="-627063"/>
            <a:ext cx="731838"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0926" name="Rectangle 14"/>
          <p:cNvSpPr>
            <a:spLocks noChangeArrowheads="1"/>
          </p:cNvSpPr>
          <p:nvPr/>
        </p:nvSpPr>
        <p:spPr bwMode="auto">
          <a:xfrm>
            <a:off x="6456363" y="-627063"/>
            <a:ext cx="273050"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0927" name="Rectangle 15"/>
          <p:cNvSpPr>
            <a:spLocks noChangeArrowheads="1"/>
          </p:cNvSpPr>
          <p:nvPr/>
        </p:nvSpPr>
        <p:spPr bwMode="auto">
          <a:xfrm>
            <a:off x="6729413" y="-627063"/>
            <a:ext cx="288925"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0928" name="Rectangle 16"/>
          <p:cNvSpPr>
            <a:spLocks noChangeArrowheads="1"/>
          </p:cNvSpPr>
          <p:nvPr/>
        </p:nvSpPr>
        <p:spPr bwMode="auto">
          <a:xfrm>
            <a:off x="7018338" y="-627063"/>
            <a:ext cx="288925"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0929" name="Rectangle 17"/>
          <p:cNvSpPr>
            <a:spLocks noChangeArrowheads="1"/>
          </p:cNvSpPr>
          <p:nvPr/>
        </p:nvSpPr>
        <p:spPr bwMode="auto">
          <a:xfrm>
            <a:off x="7307263" y="-627063"/>
            <a:ext cx="288925"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0930" name="Rectangle 18"/>
          <p:cNvSpPr>
            <a:spLocks noChangeArrowheads="1"/>
          </p:cNvSpPr>
          <p:nvPr/>
        </p:nvSpPr>
        <p:spPr bwMode="auto">
          <a:xfrm>
            <a:off x="7596188" y="-627063"/>
            <a:ext cx="288925"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0931" name="Rectangle 19"/>
          <p:cNvSpPr>
            <a:spLocks noChangeArrowheads="1"/>
          </p:cNvSpPr>
          <p:nvPr/>
        </p:nvSpPr>
        <p:spPr bwMode="auto">
          <a:xfrm>
            <a:off x="7885113" y="-627063"/>
            <a:ext cx="492125"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0932" name="Rectangle 20"/>
          <p:cNvSpPr>
            <a:spLocks noChangeArrowheads="1"/>
          </p:cNvSpPr>
          <p:nvPr/>
        </p:nvSpPr>
        <p:spPr bwMode="auto">
          <a:xfrm>
            <a:off x="8377238" y="-627063"/>
            <a:ext cx="755650"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0933" name="Rectangle 21"/>
          <p:cNvSpPr>
            <a:spLocks noChangeArrowheads="1"/>
          </p:cNvSpPr>
          <p:nvPr/>
        </p:nvSpPr>
        <p:spPr bwMode="auto">
          <a:xfrm>
            <a:off x="6456363" y="-169863"/>
            <a:ext cx="2828925" cy="762001"/>
          </a:xfrm>
          <a:prstGeom prst="rect">
            <a:avLst/>
          </a:prstGeom>
          <a:noFill/>
          <a:ln w="25400">
            <a:noFill/>
            <a:miter lim="800000"/>
            <a:headEnd/>
            <a:tailEnd type="none" w="sm" len="lg"/>
          </a:ln>
          <a:effectLst/>
        </p:spPr>
        <p:txBody>
          <a:bodyPr>
            <a:spAutoFit/>
          </a:bodyPr>
          <a:lstStyle/>
          <a:p>
            <a:endParaRPr lang="zh-CN" altLang="en-US"/>
          </a:p>
        </p:txBody>
      </p:sp>
      <p:sp>
        <p:nvSpPr>
          <p:cNvPr id="550934" name="Rectangle 22"/>
          <p:cNvSpPr>
            <a:spLocks noChangeArrowheads="1"/>
          </p:cNvSpPr>
          <p:nvPr/>
        </p:nvSpPr>
        <p:spPr bwMode="auto">
          <a:xfrm>
            <a:off x="4919925" y="269125"/>
            <a:ext cx="4124325" cy="3556000"/>
          </a:xfrm>
          <a:prstGeom prst="rect">
            <a:avLst/>
          </a:prstGeom>
          <a:noFill/>
          <a:ln w="25400">
            <a:noFill/>
            <a:miter lim="800000"/>
            <a:headEnd/>
            <a:tailEnd type="none" w="sm" len="lg"/>
          </a:ln>
          <a:effectLst/>
        </p:spPr>
        <p:txBody>
          <a:bodyPr/>
          <a:lstStyle/>
          <a:p>
            <a:r>
              <a:rPr lang="zh-CN" altLang="en-US" sz="2400" b="1" dirty="0">
                <a:latin typeface="Arial" charset="0"/>
                <a:ea typeface="宋体" pitchFamily="2" charset="-122"/>
                <a:cs typeface="Arial" charset="0"/>
              </a:rPr>
              <a:t>三色视觉与双色视觉的对比</a:t>
            </a:r>
          </a:p>
          <a:p>
            <a:r>
              <a:rPr lang="en-US" altLang="zh-CN" sz="2400" dirty="0">
                <a:latin typeface="Times New Roman" pitchFamily="18" charset="0"/>
                <a:ea typeface="宋体" pitchFamily="2" charset="-122"/>
                <a:cs typeface="Times New Roman" pitchFamily="18" charset="0"/>
              </a:rPr>
              <a:t>In its most severe forms, color</a:t>
            </a:r>
            <a:r>
              <a:rPr lang="en-US" altLang="zh-CN" sz="2400" dirty="0">
                <a:latin typeface="Times New Roman" pitchFamily="18" charset="0"/>
                <a:cs typeface="Times New Roman" pitchFamily="18" charset="0"/>
              </a:rPr>
              <a:t> </a:t>
            </a:r>
            <a:r>
              <a:rPr lang="en-US" altLang="zh-CN" sz="2400" dirty="0">
                <a:latin typeface="Times New Roman" pitchFamily="18" charset="0"/>
                <a:ea typeface="宋体" pitchFamily="2" charset="-122"/>
                <a:cs typeface="Times New Roman" pitchFamily="18" charset="0"/>
              </a:rPr>
              <a:t>blindness is caused by the absence of</a:t>
            </a:r>
            <a:r>
              <a:rPr lang="en-US" altLang="zh-CN" sz="2400" dirty="0">
                <a:latin typeface="Times New Roman" pitchFamily="18" charset="0"/>
                <a:cs typeface="Times New Roman" pitchFamily="18" charset="0"/>
              </a:rPr>
              <a:t> </a:t>
            </a:r>
            <a:r>
              <a:rPr lang="en-US" altLang="zh-CN" sz="2400" dirty="0">
                <a:latin typeface="Times New Roman" pitchFamily="18" charset="0"/>
                <a:ea typeface="宋体" pitchFamily="2" charset="-122"/>
                <a:cs typeface="Times New Roman" pitchFamily="18" charset="0"/>
              </a:rPr>
              <a:t>one of the cone visual pigments.</a:t>
            </a:r>
            <a:r>
              <a:rPr lang="en-US" altLang="zh-CN" sz="2400" dirty="0">
                <a:latin typeface="Times New Roman" pitchFamily="18" charset="0"/>
                <a:cs typeface="Times New Roman" pitchFamily="18" charset="0"/>
              </a:rPr>
              <a:t/>
            </a:r>
            <a:br>
              <a:rPr lang="en-US" altLang="zh-CN" sz="2400" dirty="0">
                <a:latin typeface="Times New Roman" pitchFamily="18" charset="0"/>
                <a:cs typeface="Times New Roman" pitchFamily="18" charset="0"/>
              </a:rPr>
            </a:br>
            <a:r>
              <a:rPr lang="en-US" altLang="zh-CN" sz="2400" dirty="0">
                <a:latin typeface="Times New Roman" pitchFamily="18" charset="0"/>
                <a:ea typeface="宋体" pitchFamily="2" charset="-122"/>
                <a:cs typeface="Times New Roman" pitchFamily="18" charset="0"/>
              </a:rPr>
              <a:t>Shown here, the spectral sensitivities</a:t>
            </a:r>
            <a:r>
              <a:rPr lang="en-US" altLang="zh-CN" sz="2400" dirty="0">
                <a:latin typeface="Times New Roman" pitchFamily="18" charset="0"/>
                <a:cs typeface="Times New Roman" pitchFamily="18" charset="0"/>
              </a:rPr>
              <a:t> </a:t>
            </a:r>
            <a:r>
              <a:rPr lang="en-US" altLang="zh-CN" sz="2400" dirty="0">
                <a:latin typeface="Times New Roman" pitchFamily="18" charset="0"/>
                <a:ea typeface="宋体" pitchFamily="2" charset="-122"/>
                <a:cs typeface="Times New Roman" pitchFamily="18" charset="0"/>
              </a:rPr>
              <a:t>of the cone pigments in color normal</a:t>
            </a:r>
            <a:r>
              <a:rPr lang="en-US" altLang="zh-CN" sz="2400" dirty="0">
                <a:latin typeface="Times New Roman" pitchFamily="18" charset="0"/>
                <a:cs typeface="Times New Roman" pitchFamily="18" charset="0"/>
              </a:rPr>
              <a:t/>
            </a:r>
            <a:br>
              <a:rPr lang="en-US" altLang="zh-CN" sz="2400" dirty="0">
                <a:latin typeface="Times New Roman" pitchFamily="18" charset="0"/>
                <a:cs typeface="Times New Roman" pitchFamily="18" charset="0"/>
              </a:rPr>
            </a:br>
            <a:r>
              <a:rPr lang="en-US" altLang="zh-CN" sz="2400" dirty="0" err="1">
                <a:latin typeface="Times New Roman" pitchFamily="18" charset="0"/>
                <a:ea typeface="宋体" pitchFamily="2" charset="-122"/>
                <a:cs typeface="Times New Roman" pitchFamily="18" charset="0"/>
              </a:rPr>
              <a:t>trichromats</a:t>
            </a:r>
            <a:r>
              <a:rPr lang="en-US" altLang="zh-CN" sz="2400" dirty="0">
                <a:latin typeface="Times New Roman" pitchFamily="18" charset="0"/>
                <a:ea typeface="宋体" pitchFamily="2" charset="-122"/>
                <a:cs typeface="Times New Roman" pitchFamily="18" charset="0"/>
              </a:rPr>
              <a:t> are compared with those</a:t>
            </a:r>
            <a:r>
              <a:rPr lang="en-US" altLang="zh-CN" sz="2400" dirty="0">
                <a:latin typeface="Times New Roman" pitchFamily="18" charset="0"/>
                <a:cs typeface="Times New Roman" pitchFamily="18" charset="0"/>
              </a:rPr>
              <a:t> </a:t>
            </a:r>
            <a:r>
              <a:rPr lang="en-US" altLang="zh-CN" sz="2400" dirty="0">
                <a:latin typeface="Times New Roman" pitchFamily="18" charset="0"/>
                <a:ea typeface="宋体" pitchFamily="2" charset="-122"/>
                <a:cs typeface="Times New Roman" pitchFamily="18" charset="0"/>
              </a:rPr>
              <a:t>of a color blind person. Also compare</a:t>
            </a:r>
            <a:r>
              <a:rPr lang="en-US" altLang="zh-CN" sz="2400" dirty="0">
                <a:latin typeface="Times New Roman" pitchFamily="18" charset="0"/>
                <a:cs typeface="Times New Roman" pitchFamily="18" charset="0"/>
              </a:rPr>
              <a:t> </a:t>
            </a:r>
            <a:r>
              <a:rPr lang="en-US" altLang="zh-CN" sz="2400" dirty="0">
                <a:latin typeface="Times New Roman" pitchFamily="18" charset="0"/>
                <a:ea typeface="宋体" pitchFamily="2" charset="-122"/>
                <a:cs typeface="Times New Roman" pitchFamily="18" charset="0"/>
              </a:rPr>
              <a:t>the spectrum as it appears to a color</a:t>
            </a:r>
            <a:r>
              <a:rPr lang="en-US" altLang="zh-CN" sz="2400" dirty="0">
                <a:latin typeface="Times New Roman" pitchFamily="18" charset="0"/>
                <a:cs typeface="Times New Roman" pitchFamily="18" charset="0"/>
              </a:rPr>
              <a:t> </a:t>
            </a:r>
            <a:r>
              <a:rPr lang="en-US" altLang="zh-CN" sz="2400" dirty="0">
                <a:latin typeface="Times New Roman" pitchFamily="18" charset="0"/>
                <a:ea typeface="宋体" pitchFamily="2" charset="-122"/>
                <a:cs typeface="Times New Roman" pitchFamily="18" charset="0"/>
              </a:rPr>
              <a:t>normal person with the illustration of</a:t>
            </a:r>
            <a:r>
              <a:rPr lang="en-US" altLang="zh-CN" sz="2400" dirty="0">
                <a:latin typeface="Times New Roman" pitchFamily="18" charset="0"/>
                <a:cs typeface="Times New Roman" pitchFamily="18" charset="0"/>
              </a:rPr>
              <a:t> </a:t>
            </a:r>
            <a:r>
              <a:rPr lang="en-US" altLang="zh-CN" sz="2400" dirty="0">
                <a:latin typeface="Times New Roman" pitchFamily="18" charset="0"/>
                <a:ea typeface="宋体" pitchFamily="2" charset="-122"/>
                <a:cs typeface="Times New Roman" pitchFamily="18" charset="0"/>
              </a:rPr>
              <a:t>how it might look to a red-green color blind person.</a:t>
            </a:r>
            <a:r>
              <a:rPr lang="en-US" altLang="zh-CN" sz="2400" dirty="0">
                <a:latin typeface="Times New Roman" pitchFamily="18" charset="0"/>
                <a:cs typeface="Times New Roman" pitchFamily="18" charset="0"/>
              </a:rPr>
              <a:t/>
            </a:r>
            <a:br>
              <a:rPr lang="en-US" altLang="zh-CN" sz="2400" dirty="0">
                <a:latin typeface="Times New Roman" pitchFamily="18" charset="0"/>
                <a:cs typeface="Times New Roman" pitchFamily="18" charset="0"/>
              </a:rPr>
            </a:br>
            <a:endParaRPr lang="en-US" altLang="zh-CN" sz="2400" dirty="0">
              <a:latin typeface="Times New Roman" pitchFamily="18" charset="0"/>
              <a:ea typeface="宋体" pitchFamily="2" charset="-122"/>
              <a:cs typeface="Times New Roman" pitchFamily="18" charset="0"/>
            </a:endParaRPr>
          </a:p>
          <a:p>
            <a:endParaRPr lang="en-US" altLang="zh-CN" sz="2400" b="1" dirty="0">
              <a:latin typeface="Arial" charset="0"/>
              <a:ea typeface="宋体" pitchFamily="2" charset="-122"/>
              <a:cs typeface="Arial" charset="0"/>
            </a:endParaRPr>
          </a:p>
        </p:txBody>
      </p:sp>
      <p:sp>
        <p:nvSpPr>
          <p:cNvPr id="550935" name="Rectangle 23"/>
          <p:cNvSpPr>
            <a:spLocks noChangeArrowheads="1"/>
          </p:cNvSpPr>
          <p:nvPr/>
        </p:nvSpPr>
        <p:spPr bwMode="auto">
          <a:xfrm>
            <a:off x="6729413" y="1201738"/>
            <a:ext cx="2555875" cy="762000"/>
          </a:xfrm>
          <a:prstGeom prst="rect">
            <a:avLst/>
          </a:prstGeom>
          <a:noFill/>
          <a:ln w="25400">
            <a:noFill/>
            <a:miter lim="800000"/>
            <a:headEnd/>
            <a:tailEnd type="none" w="sm" len="lg"/>
          </a:ln>
          <a:effectLst/>
        </p:spPr>
        <p:txBody>
          <a:bodyPr>
            <a:spAutoFit/>
          </a:bodyPr>
          <a:lstStyle/>
          <a:p>
            <a:endParaRPr lang="zh-CN" altLang="en-US"/>
          </a:p>
        </p:txBody>
      </p:sp>
      <p:sp>
        <p:nvSpPr>
          <p:cNvPr id="550936" name="Rectangle 24"/>
          <p:cNvSpPr>
            <a:spLocks noChangeArrowheads="1"/>
          </p:cNvSpPr>
          <p:nvPr/>
        </p:nvSpPr>
        <p:spPr bwMode="auto">
          <a:xfrm>
            <a:off x="7885113" y="1963738"/>
            <a:ext cx="1400175" cy="762000"/>
          </a:xfrm>
          <a:prstGeom prst="rect">
            <a:avLst/>
          </a:prstGeom>
          <a:noFill/>
          <a:ln w="25400">
            <a:noFill/>
            <a:miter lim="800000"/>
            <a:headEnd/>
            <a:tailEnd type="none" w="sm" len="lg"/>
          </a:ln>
          <a:effectLst/>
        </p:spPr>
        <p:txBody>
          <a:bodyPr>
            <a:spAutoFit/>
          </a:bodyPr>
          <a:lstStyle/>
          <a:p>
            <a:endParaRPr lang="zh-CN" altLang="en-US"/>
          </a:p>
        </p:txBody>
      </p:sp>
      <p:sp>
        <p:nvSpPr>
          <p:cNvPr id="550937" name="Rectangle 25"/>
          <p:cNvSpPr>
            <a:spLocks noChangeArrowheads="1"/>
          </p:cNvSpPr>
          <p:nvPr/>
        </p:nvSpPr>
        <p:spPr bwMode="auto">
          <a:xfrm>
            <a:off x="7307263" y="2725738"/>
            <a:ext cx="1978025" cy="762000"/>
          </a:xfrm>
          <a:prstGeom prst="rect">
            <a:avLst/>
          </a:prstGeom>
          <a:noFill/>
          <a:ln w="25400">
            <a:noFill/>
            <a:miter lim="800000"/>
            <a:headEnd/>
            <a:tailEnd type="none" w="sm" len="lg"/>
          </a:ln>
          <a:effectLst/>
        </p:spPr>
        <p:txBody>
          <a:bodyPr>
            <a:spAutoFit/>
          </a:bodyPr>
          <a:lstStyle/>
          <a:p>
            <a:endParaRPr lang="zh-CN" altLang="en-US"/>
          </a:p>
        </p:txBody>
      </p:sp>
      <p:sp>
        <p:nvSpPr>
          <p:cNvPr id="550938" name="Rectangle 26"/>
          <p:cNvSpPr>
            <a:spLocks noChangeArrowheads="1"/>
          </p:cNvSpPr>
          <p:nvPr/>
        </p:nvSpPr>
        <p:spPr bwMode="auto">
          <a:xfrm>
            <a:off x="7307263" y="3487738"/>
            <a:ext cx="1978025" cy="762000"/>
          </a:xfrm>
          <a:prstGeom prst="rect">
            <a:avLst/>
          </a:prstGeom>
          <a:noFill/>
          <a:ln w="25400">
            <a:noFill/>
            <a:miter lim="800000"/>
            <a:headEnd/>
            <a:tailEnd type="none" w="sm" len="lg"/>
          </a:ln>
          <a:effectLst/>
        </p:spPr>
        <p:txBody>
          <a:bodyPr>
            <a:spAutoFit/>
          </a:bodyPr>
          <a:lstStyle/>
          <a:p>
            <a:endParaRPr lang="zh-CN" altLang="en-US"/>
          </a:p>
        </p:txBody>
      </p:sp>
      <p:sp>
        <p:nvSpPr>
          <p:cNvPr id="550939" name="Rectangle 27"/>
          <p:cNvSpPr>
            <a:spLocks noChangeArrowheads="1"/>
          </p:cNvSpPr>
          <p:nvPr/>
        </p:nvSpPr>
        <p:spPr bwMode="auto">
          <a:xfrm>
            <a:off x="9132888" y="4249738"/>
            <a:ext cx="152400" cy="609600"/>
          </a:xfrm>
          <a:prstGeom prst="rect">
            <a:avLst/>
          </a:prstGeom>
          <a:noFill/>
          <a:ln w="25400">
            <a:noFill/>
            <a:miter lim="800000"/>
            <a:headEnd/>
            <a:tailEnd type="none" w="sm" len="lg"/>
          </a:ln>
          <a:effectLst/>
        </p:spPr>
        <p:txBody>
          <a:bodyPr>
            <a:spAutoFit/>
          </a:bodyPr>
          <a:lstStyle/>
          <a:p>
            <a:endParaRPr lang="zh-CN" altLang="en-US"/>
          </a:p>
        </p:txBody>
      </p:sp>
      <p:sp>
        <p:nvSpPr>
          <p:cNvPr id="550940" name="Rectangle 28"/>
          <p:cNvSpPr>
            <a:spLocks noChangeArrowheads="1"/>
          </p:cNvSpPr>
          <p:nvPr/>
        </p:nvSpPr>
        <p:spPr bwMode="auto">
          <a:xfrm>
            <a:off x="7018338" y="4859338"/>
            <a:ext cx="2266950" cy="762000"/>
          </a:xfrm>
          <a:prstGeom prst="rect">
            <a:avLst/>
          </a:prstGeom>
          <a:noFill/>
          <a:ln w="25400">
            <a:noFill/>
            <a:miter lim="800000"/>
            <a:headEnd/>
            <a:tailEnd type="none" w="sm" len="lg"/>
          </a:ln>
          <a:effectLst/>
        </p:spPr>
        <p:txBody>
          <a:bodyPr>
            <a:spAutoFit/>
          </a:bodyPr>
          <a:lstStyle/>
          <a:p>
            <a:endParaRPr lang="zh-CN" altLang="en-US"/>
          </a:p>
        </p:txBody>
      </p:sp>
      <p:sp>
        <p:nvSpPr>
          <p:cNvPr id="550941" name="Rectangle 29"/>
          <p:cNvSpPr>
            <a:spLocks noChangeArrowheads="1"/>
          </p:cNvSpPr>
          <p:nvPr/>
        </p:nvSpPr>
        <p:spPr bwMode="auto">
          <a:xfrm>
            <a:off x="7596188" y="5621338"/>
            <a:ext cx="1689100" cy="762000"/>
          </a:xfrm>
          <a:prstGeom prst="rect">
            <a:avLst/>
          </a:prstGeom>
          <a:noFill/>
          <a:ln w="25400">
            <a:noFill/>
            <a:miter lim="800000"/>
            <a:headEnd/>
            <a:tailEnd type="none" w="sm" len="lg"/>
          </a:ln>
          <a:effectLst/>
        </p:spPr>
        <p:txBody>
          <a:bodyPr>
            <a:spAutoFit/>
          </a:bodyPr>
          <a:lstStyle/>
          <a:p>
            <a:endParaRPr lang="zh-CN" altLang="en-US"/>
          </a:p>
        </p:txBody>
      </p:sp>
      <p:sp>
        <p:nvSpPr>
          <p:cNvPr id="550942" name="Rectangle 30"/>
          <p:cNvSpPr>
            <a:spLocks noChangeArrowheads="1"/>
          </p:cNvSpPr>
          <p:nvPr/>
        </p:nvSpPr>
        <p:spPr bwMode="auto">
          <a:xfrm>
            <a:off x="8377238" y="6383338"/>
            <a:ext cx="908050" cy="762000"/>
          </a:xfrm>
          <a:prstGeom prst="rect">
            <a:avLst/>
          </a:prstGeom>
          <a:noFill/>
          <a:ln w="25400">
            <a:noFill/>
            <a:miter lim="800000"/>
            <a:headEnd/>
            <a:tailEnd type="none" w="sm" len="lg"/>
          </a:ln>
          <a:effectLst/>
        </p:spPr>
        <p:txBody>
          <a:bodyPr>
            <a:spAutoFit/>
          </a:bodyPr>
          <a:lstStyle/>
          <a:p>
            <a:endParaRPr lang="zh-CN" altLang="en-US"/>
          </a:p>
        </p:txBody>
      </p:sp>
      <p:sp>
        <p:nvSpPr>
          <p:cNvPr id="550943" name="Rectangle 31"/>
          <p:cNvSpPr>
            <a:spLocks noChangeArrowheads="1"/>
          </p:cNvSpPr>
          <p:nvPr/>
        </p:nvSpPr>
        <p:spPr bwMode="auto">
          <a:xfrm>
            <a:off x="5724525" y="7145338"/>
            <a:ext cx="3560763" cy="914400"/>
          </a:xfrm>
          <a:prstGeom prst="rect">
            <a:avLst/>
          </a:prstGeom>
          <a:noFill/>
          <a:ln w="25400">
            <a:noFill/>
            <a:miter lim="800000"/>
            <a:headEnd/>
            <a:tailEnd type="none" w="sm" len="lg"/>
          </a:ln>
          <a:effectLst/>
        </p:spPr>
        <p:txBody>
          <a:bodyPr>
            <a:spAutoFit/>
          </a:bodyPr>
          <a:lstStyle/>
          <a:p>
            <a:endParaRPr lang="zh-CN" altLang="en-US"/>
          </a:p>
        </p:txBody>
      </p:sp>
      <p:sp>
        <p:nvSpPr>
          <p:cNvPr id="550944" name="Rectangle 32"/>
          <p:cNvSpPr>
            <a:spLocks noChangeArrowheads="1"/>
          </p:cNvSpPr>
          <p:nvPr/>
        </p:nvSpPr>
        <p:spPr bwMode="auto">
          <a:xfrm>
            <a:off x="9285288" y="-627063"/>
            <a:ext cx="119062" cy="8686801"/>
          </a:xfrm>
          <a:prstGeom prst="rect">
            <a:avLst/>
          </a:prstGeom>
          <a:noFill/>
          <a:ln w="25400">
            <a:noFill/>
            <a:miter lim="800000"/>
            <a:headEnd/>
            <a:tailEnd type="none" w="sm" len="lg"/>
          </a:ln>
          <a:effectLst/>
        </p:spPr>
        <p:txBody>
          <a:bodyPr>
            <a:spAutoFit/>
          </a:bodyPr>
          <a:lstStyle/>
          <a:p>
            <a:endParaRPr lang="zh-CN" altLang="en-US"/>
          </a:p>
        </p:txBody>
      </p:sp>
      <p:sp>
        <p:nvSpPr>
          <p:cNvPr id="550945" name="Rectangle 33"/>
          <p:cNvSpPr>
            <a:spLocks noChangeArrowheads="1"/>
          </p:cNvSpPr>
          <p:nvPr/>
        </p:nvSpPr>
        <p:spPr bwMode="auto">
          <a:xfrm>
            <a:off x="2357438" y="8059738"/>
            <a:ext cx="139700" cy="1633537"/>
          </a:xfrm>
          <a:prstGeom prst="rect">
            <a:avLst/>
          </a:prstGeom>
          <a:noFill/>
          <a:ln w="25400">
            <a:noFill/>
            <a:miter lim="800000"/>
            <a:headEnd/>
            <a:tailEnd type="none" w="sm" len="lg"/>
          </a:ln>
          <a:effectLst/>
        </p:spPr>
        <p:txBody>
          <a:bodyPr>
            <a:spAutoFit/>
          </a:bodyPr>
          <a:lstStyle/>
          <a:p>
            <a:endParaRPr lang="zh-CN" altLang="en-US"/>
          </a:p>
        </p:txBody>
      </p:sp>
      <p:sp>
        <p:nvSpPr>
          <p:cNvPr id="550946" name="Rectangle 34"/>
          <p:cNvSpPr>
            <a:spLocks noChangeArrowheads="1"/>
          </p:cNvSpPr>
          <p:nvPr/>
        </p:nvSpPr>
        <p:spPr bwMode="auto">
          <a:xfrm>
            <a:off x="5021263" y="8059738"/>
            <a:ext cx="4422775" cy="1633537"/>
          </a:xfrm>
          <a:prstGeom prst="rect">
            <a:avLst/>
          </a:prstGeom>
          <a:noFill/>
          <a:ln w="25400">
            <a:noFill/>
            <a:miter lim="800000"/>
            <a:headEnd/>
            <a:tailEnd type="none" w="sm" len="lg"/>
          </a:ln>
          <a:effectLst/>
        </p:spPr>
        <p:txBody>
          <a:bodyPr>
            <a:spAutoFit/>
          </a:bodyPr>
          <a:lstStyle/>
          <a:p>
            <a:endParaRPr lang="zh-CN" altLang="en-US"/>
          </a:p>
        </p:txBody>
      </p:sp>
      <p:pic>
        <p:nvPicPr>
          <p:cNvPr id="550947" name="Picture 35" descr="space"/>
          <p:cNvPicPr>
            <a:picLocks noChangeAspect="1" noChangeArrowheads="1"/>
          </p:cNvPicPr>
          <p:nvPr/>
        </p:nvPicPr>
        <p:blipFill>
          <a:blip r:embed="rId3"/>
          <a:srcRect/>
          <a:stretch>
            <a:fillRect/>
          </a:stretch>
        </p:blipFill>
        <p:spPr bwMode="auto">
          <a:xfrm>
            <a:off x="1174750" y="-2789238"/>
            <a:ext cx="11113" cy="11113"/>
          </a:xfrm>
          <a:prstGeom prst="rect">
            <a:avLst/>
          </a:prstGeom>
          <a:noFill/>
        </p:spPr>
      </p:pic>
      <p:pic>
        <p:nvPicPr>
          <p:cNvPr id="550948" name="Picture 36" descr="space"/>
          <p:cNvPicPr>
            <a:picLocks noChangeAspect="1" noChangeArrowheads="1"/>
          </p:cNvPicPr>
          <p:nvPr/>
        </p:nvPicPr>
        <p:blipFill>
          <a:blip r:embed="rId3"/>
          <a:srcRect/>
          <a:stretch>
            <a:fillRect/>
          </a:stretch>
        </p:blipFill>
        <p:spPr bwMode="auto">
          <a:xfrm>
            <a:off x="1336675" y="-2789238"/>
            <a:ext cx="11113" cy="11113"/>
          </a:xfrm>
          <a:prstGeom prst="rect">
            <a:avLst/>
          </a:prstGeom>
          <a:noFill/>
        </p:spPr>
      </p:pic>
      <p:pic>
        <p:nvPicPr>
          <p:cNvPr id="550949" name="Picture 37" descr="space"/>
          <p:cNvPicPr>
            <a:picLocks noChangeAspect="1" noChangeArrowheads="1"/>
          </p:cNvPicPr>
          <p:nvPr/>
        </p:nvPicPr>
        <p:blipFill>
          <a:blip r:embed="rId3"/>
          <a:srcRect/>
          <a:stretch>
            <a:fillRect/>
          </a:stretch>
        </p:blipFill>
        <p:spPr bwMode="auto">
          <a:xfrm>
            <a:off x="3838575" y="-2789238"/>
            <a:ext cx="11113" cy="11113"/>
          </a:xfrm>
          <a:prstGeom prst="rect">
            <a:avLst/>
          </a:prstGeom>
          <a:noFill/>
        </p:spPr>
      </p:pic>
      <p:pic>
        <p:nvPicPr>
          <p:cNvPr id="550950" name="Picture 38" descr="space"/>
          <p:cNvPicPr>
            <a:picLocks noChangeAspect="1" noChangeArrowheads="1"/>
          </p:cNvPicPr>
          <p:nvPr/>
        </p:nvPicPr>
        <p:blipFill>
          <a:blip r:embed="rId3"/>
          <a:srcRect/>
          <a:stretch>
            <a:fillRect/>
          </a:stretch>
        </p:blipFill>
        <p:spPr bwMode="auto">
          <a:xfrm>
            <a:off x="4000500" y="-2789238"/>
            <a:ext cx="11113" cy="11113"/>
          </a:xfrm>
          <a:prstGeom prst="rect">
            <a:avLst/>
          </a:prstGeom>
          <a:noFill/>
        </p:spPr>
      </p:pic>
      <p:pic>
        <p:nvPicPr>
          <p:cNvPr id="550951" name="Picture 39" descr="slide0003_image003"/>
          <p:cNvPicPr>
            <a:picLocks noChangeAspect="1" noChangeArrowheads="1"/>
          </p:cNvPicPr>
          <p:nvPr/>
        </p:nvPicPr>
        <p:blipFill>
          <a:blip r:embed="rId4"/>
          <a:srcRect/>
          <a:stretch>
            <a:fillRect/>
          </a:stretch>
        </p:blipFill>
        <p:spPr bwMode="auto">
          <a:xfrm>
            <a:off x="42863" y="257175"/>
            <a:ext cx="4721225" cy="6572250"/>
          </a:xfrm>
          <a:prstGeom prst="rect">
            <a:avLst/>
          </a:prstGeom>
          <a:noFill/>
        </p:spPr>
      </p:pic>
      <p:pic>
        <p:nvPicPr>
          <p:cNvPr id="550952" name="Picture 40" descr="space"/>
          <p:cNvPicPr>
            <a:picLocks noChangeAspect="1" noChangeArrowheads="1"/>
          </p:cNvPicPr>
          <p:nvPr/>
        </p:nvPicPr>
        <p:blipFill>
          <a:blip r:embed="rId3"/>
          <a:srcRect/>
          <a:stretch>
            <a:fillRect/>
          </a:stretch>
        </p:blipFill>
        <p:spPr bwMode="auto">
          <a:xfrm>
            <a:off x="4000500" y="-581025"/>
            <a:ext cx="11113" cy="11112"/>
          </a:xfrm>
          <a:prstGeom prst="rect">
            <a:avLst/>
          </a:prstGeom>
          <a:noFill/>
        </p:spPr>
      </p:pic>
      <p:pic>
        <p:nvPicPr>
          <p:cNvPr id="550953" name="Picture 41" descr="space"/>
          <p:cNvPicPr>
            <a:picLocks noChangeAspect="1" noChangeArrowheads="1"/>
          </p:cNvPicPr>
          <p:nvPr/>
        </p:nvPicPr>
        <p:blipFill>
          <a:blip r:embed="rId3"/>
          <a:srcRect/>
          <a:stretch>
            <a:fillRect/>
          </a:stretch>
        </p:blipFill>
        <p:spPr bwMode="auto">
          <a:xfrm>
            <a:off x="4564063" y="-581025"/>
            <a:ext cx="11112" cy="11112"/>
          </a:xfrm>
          <a:prstGeom prst="rect">
            <a:avLst/>
          </a:prstGeom>
          <a:noFill/>
        </p:spPr>
      </p:pic>
      <p:pic>
        <p:nvPicPr>
          <p:cNvPr id="550954" name="Picture 42" descr="space"/>
          <p:cNvPicPr>
            <a:picLocks noChangeAspect="1" noChangeArrowheads="1"/>
          </p:cNvPicPr>
          <p:nvPr/>
        </p:nvPicPr>
        <p:blipFill>
          <a:blip r:embed="rId3"/>
          <a:srcRect/>
          <a:stretch>
            <a:fillRect/>
          </a:stretch>
        </p:blipFill>
        <p:spPr bwMode="auto">
          <a:xfrm>
            <a:off x="5295900" y="-581025"/>
            <a:ext cx="11113" cy="11112"/>
          </a:xfrm>
          <a:prstGeom prst="rect">
            <a:avLst/>
          </a:prstGeom>
          <a:noFill/>
        </p:spPr>
      </p:pic>
      <p:pic>
        <p:nvPicPr>
          <p:cNvPr id="550955" name="Picture 43" descr="space"/>
          <p:cNvPicPr>
            <a:picLocks noChangeAspect="1" noChangeArrowheads="1"/>
          </p:cNvPicPr>
          <p:nvPr/>
        </p:nvPicPr>
        <p:blipFill>
          <a:blip r:embed="rId3"/>
          <a:srcRect/>
          <a:stretch>
            <a:fillRect/>
          </a:stretch>
        </p:blipFill>
        <p:spPr bwMode="auto">
          <a:xfrm>
            <a:off x="5568950" y="-581025"/>
            <a:ext cx="11113" cy="11112"/>
          </a:xfrm>
          <a:prstGeom prst="rect">
            <a:avLst/>
          </a:prstGeom>
          <a:noFill/>
        </p:spPr>
      </p:pic>
      <p:pic>
        <p:nvPicPr>
          <p:cNvPr id="550956" name="Picture 44" descr="space"/>
          <p:cNvPicPr>
            <a:picLocks noChangeAspect="1" noChangeArrowheads="1"/>
          </p:cNvPicPr>
          <p:nvPr/>
        </p:nvPicPr>
        <p:blipFill>
          <a:blip r:embed="rId3"/>
          <a:srcRect/>
          <a:stretch>
            <a:fillRect/>
          </a:stretch>
        </p:blipFill>
        <p:spPr bwMode="auto">
          <a:xfrm>
            <a:off x="5857875" y="-581025"/>
            <a:ext cx="11113" cy="11112"/>
          </a:xfrm>
          <a:prstGeom prst="rect">
            <a:avLst/>
          </a:prstGeom>
          <a:noFill/>
        </p:spPr>
      </p:pic>
      <p:pic>
        <p:nvPicPr>
          <p:cNvPr id="550957" name="Picture 45" descr="space"/>
          <p:cNvPicPr>
            <a:picLocks noChangeAspect="1" noChangeArrowheads="1"/>
          </p:cNvPicPr>
          <p:nvPr/>
        </p:nvPicPr>
        <p:blipFill>
          <a:blip r:embed="rId3"/>
          <a:srcRect/>
          <a:stretch>
            <a:fillRect/>
          </a:stretch>
        </p:blipFill>
        <p:spPr bwMode="auto">
          <a:xfrm>
            <a:off x="6146800" y="-581025"/>
            <a:ext cx="11113" cy="11112"/>
          </a:xfrm>
          <a:prstGeom prst="rect">
            <a:avLst/>
          </a:prstGeom>
          <a:noFill/>
        </p:spPr>
      </p:pic>
      <p:pic>
        <p:nvPicPr>
          <p:cNvPr id="550958" name="Picture 46" descr="space"/>
          <p:cNvPicPr>
            <a:picLocks noChangeAspect="1" noChangeArrowheads="1"/>
          </p:cNvPicPr>
          <p:nvPr/>
        </p:nvPicPr>
        <p:blipFill>
          <a:blip r:embed="rId3"/>
          <a:srcRect/>
          <a:stretch>
            <a:fillRect/>
          </a:stretch>
        </p:blipFill>
        <p:spPr bwMode="auto">
          <a:xfrm>
            <a:off x="6435725" y="-581025"/>
            <a:ext cx="11113" cy="11112"/>
          </a:xfrm>
          <a:prstGeom prst="rect">
            <a:avLst/>
          </a:prstGeom>
          <a:noFill/>
        </p:spPr>
      </p:pic>
      <p:pic>
        <p:nvPicPr>
          <p:cNvPr id="550959" name="Picture 47" descr="space"/>
          <p:cNvPicPr>
            <a:picLocks noChangeAspect="1" noChangeArrowheads="1"/>
          </p:cNvPicPr>
          <p:nvPr/>
        </p:nvPicPr>
        <p:blipFill>
          <a:blip r:embed="rId3"/>
          <a:srcRect/>
          <a:stretch>
            <a:fillRect/>
          </a:stretch>
        </p:blipFill>
        <p:spPr bwMode="auto">
          <a:xfrm>
            <a:off x="6724650" y="-581025"/>
            <a:ext cx="11113" cy="11112"/>
          </a:xfrm>
          <a:prstGeom prst="rect">
            <a:avLst/>
          </a:prstGeom>
          <a:noFill/>
        </p:spPr>
      </p:pic>
      <p:pic>
        <p:nvPicPr>
          <p:cNvPr id="550960" name="Picture 48" descr="space"/>
          <p:cNvPicPr>
            <a:picLocks noChangeAspect="1" noChangeArrowheads="1"/>
          </p:cNvPicPr>
          <p:nvPr/>
        </p:nvPicPr>
        <p:blipFill>
          <a:blip r:embed="rId3"/>
          <a:srcRect/>
          <a:stretch>
            <a:fillRect/>
          </a:stretch>
        </p:blipFill>
        <p:spPr bwMode="auto">
          <a:xfrm>
            <a:off x="7216775" y="-581025"/>
            <a:ext cx="11113" cy="11112"/>
          </a:xfrm>
          <a:prstGeom prst="rect">
            <a:avLst/>
          </a:prstGeom>
          <a:noFill/>
        </p:spPr>
      </p:pic>
      <p:sp>
        <p:nvSpPr>
          <p:cNvPr id="550961" name="Line 49"/>
          <p:cNvSpPr>
            <a:spLocks noChangeShapeType="1"/>
          </p:cNvSpPr>
          <p:nvPr/>
        </p:nvSpPr>
        <p:spPr bwMode="auto">
          <a:xfrm>
            <a:off x="2409825" y="392113"/>
            <a:ext cx="0" cy="5661025"/>
          </a:xfrm>
          <a:prstGeom prst="line">
            <a:avLst/>
          </a:prstGeom>
          <a:noFill/>
          <a:ln w="25400">
            <a:solidFill>
              <a:srgbClr val="FF0000"/>
            </a:solidFill>
            <a:round/>
            <a:headEnd/>
            <a:tailEnd type="none" w="sm" len="lg"/>
          </a:ln>
          <a:effectLst/>
        </p:spPr>
        <p:txBody>
          <a:bodyPr wrap="none">
            <a:spAutoFit/>
          </a:bodyPr>
          <a:lstStyle/>
          <a:p>
            <a:endParaRPr lang="zh-CN" altLang="en-US"/>
          </a:p>
        </p:txBody>
      </p:sp>
    </p:spTree>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63" name="Rectangle 3"/>
          <p:cNvSpPr>
            <a:spLocks noChangeArrowheads="1"/>
          </p:cNvSpPr>
          <p:nvPr/>
        </p:nvSpPr>
        <p:spPr bwMode="auto">
          <a:xfrm>
            <a:off x="769938" y="-2401888"/>
            <a:ext cx="263525"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2964" name="Rectangle 4"/>
          <p:cNvSpPr>
            <a:spLocks noChangeArrowheads="1"/>
          </p:cNvSpPr>
          <p:nvPr/>
        </p:nvSpPr>
        <p:spPr bwMode="auto">
          <a:xfrm>
            <a:off x="1033463" y="-2401888"/>
            <a:ext cx="2933700"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2965" name="Rectangle 5"/>
          <p:cNvSpPr>
            <a:spLocks noChangeArrowheads="1"/>
          </p:cNvSpPr>
          <p:nvPr/>
        </p:nvSpPr>
        <p:spPr bwMode="auto">
          <a:xfrm>
            <a:off x="3967163" y="-2401888"/>
            <a:ext cx="204787"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2966" name="Rectangle 6"/>
          <p:cNvSpPr>
            <a:spLocks noChangeArrowheads="1"/>
          </p:cNvSpPr>
          <p:nvPr/>
        </p:nvSpPr>
        <p:spPr bwMode="auto">
          <a:xfrm>
            <a:off x="4171950" y="-2401888"/>
            <a:ext cx="3208338"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2967" name="Rectangle 7"/>
          <p:cNvSpPr>
            <a:spLocks noChangeArrowheads="1"/>
          </p:cNvSpPr>
          <p:nvPr/>
        </p:nvSpPr>
        <p:spPr bwMode="auto">
          <a:xfrm>
            <a:off x="769938" y="-1944688"/>
            <a:ext cx="7043737" cy="584775"/>
          </a:xfrm>
          <a:prstGeom prst="rect">
            <a:avLst/>
          </a:prstGeom>
          <a:noFill/>
          <a:ln w="25400">
            <a:noFill/>
            <a:miter lim="800000"/>
            <a:headEnd/>
            <a:tailEnd type="none" w="sm" len="lg"/>
          </a:ln>
          <a:effectLst/>
        </p:spPr>
        <p:txBody>
          <a:bodyPr>
            <a:spAutoFit/>
          </a:bodyPr>
          <a:lstStyle/>
          <a:p>
            <a:endParaRPr lang="zh-CN" altLang="en-US"/>
          </a:p>
        </p:txBody>
      </p:sp>
      <p:sp>
        <p:nvSpPr>
          <p:cNvPr id="552968" name="Rectangle 8"/>
          <p:cNvSpPr>
            <a:spLocks noChangeArrowheads="1"/>
          </p:cNvSpPr>
          <p:nvPr/>
        </p:nvSpPr>
        <p:spPr bwMode="auto">
          <a:xfrm>
            <a:off x="769938" y="-1828800"/>
            <a:ext cx="3402012" cy="584775"/>
          </a:xfrm>
          <a:prstGeom prst="rect">
            <a:avLst/>
          </a:prstGeom>
          <a:noFill/>
          <a:ln w="25400">
            <a:noFill/>
            <a:miter lim="800000"/>
            <a:headEnd/>
            <a:tailEnd type="none" w="sm" len="lg"/>
          </a:ln>
          <a:effectLst/>
        </p:spPr>
        <p:txBody>
          <a:bodyPr>
            <a:spAutoFit/>
          </a:bodyPr>
          <a:lstStyle/>
          <a:p>
            <a:endParaRPr lang="zh-CN" altLang="en-US"/>
          </a:p>
        </p:txBody>
      </p:sp>
      <p:sp>
        <p:nvSpPr>
          <p:cNvPr id="552970" name="Rectangle 10"/>
          <p:cNvSpPr>
            <a:spLocks noChangeArrowheads="1"/>
          </p:cNvSpPr>
          <p:nvPr/>
        </p:nvSpPr>
        <p:spPr bwMode="auto">
          <a:xfrm>
            <a:off x="7380288" y="-1828800"/>
            <a:ext cx="433387" cy="584775"/>
          </a:xfrm>
          <a:prstGeom prst="rect">
            <a:avLst/>
          </a:prstGeom>
          <a:noFill/>
          <a:ln w="25400">
            <a:noFill/>
            <a:miter lim="800000"/>
            <a:headEnd/>
            <a:tailEnd type="none" w="sm" len="lg"/>
          </a:ln>
          <a:effectLst/>
        </p:spPr>
        <p:txBody>
          <a:bodyPr>
            <a:spAutoFit/>
          </a:bodyPr>
          <a:lstStyle/>
          <a:p>
            <a:endParaRPr lang="zh-CN" altLang="en-US"/>
          </a:p>
        </p:txBody>
      </p:sp>
      <p:sp>
        <p:nvSpPr>
          <p:cNvPr id="552984" name="Rectangle 24"/>
          <p:cNvSpPr>
            <a:spLocks noChangeArrowheads="1"/>
          </p:cNvSpPr>
          <p:nvPr/>
        </p:nvSpPr>
        <p:spPr bwMode="auto">
          <a:xfrm>
            <a:off x="0" y="290513"/>
            <a:ext cx="7313613" cy="584775"/>
          </a:xfrm>
          <a:prstGeom prst="rect">
            <a:avLst/>
          </a:prstGeom>
          <a:noFill/>
          <a:ln w="25400">
            <a:noFill/>
            <a:miter lim="800000"/>
            <a:headEnd/>
            <a:tailEnd type="none" w="sm" len="lg"/>
          </a:ln>
          <a:effectLst/>
        </p:spPr>
        <p:txBody>
          <a:bodyPr>
            <a:spAutoFit/>
          </a:bodyPr>
          <a:lstStyle/>
          <a:p>
            <a:endParaRPr lang="zh-CN" altLang="en-US"/>
          </a:p>
        </p:txBody>
      </p:sp>
      <p:sp>
        <p:nvSpPr>
          <p:cNvPr id="552986" name="Rectangle 26"/>
          <p:cNvSpPr>
            <a:spLocks noChangeArrowheads="1"/>
          </p:cNvSpPr>
          <p:nvPr/>
        </p:nvSpPr>
        <p:spPr bwMode="auto">
          <a:xfrm>
            <a:off x="4586288" y="300038"/>
            <a:ext cx="2727325" cy="584775"/>
          </a:xfrm>
          <a:prstGeom prst="rect">
            <a:avLst/>
          </a:prstGeom>
          <a:noFill/>
          <a:ln w="25400">
            <a:noFill/>
            <a:miter lim="800000"/>
            <a:headEnd/>
            <a:tailEnd type="none" w="sm" len="lg"/>
          </a:ln>
          <a:effectLst/>
        </p:spPr>
        <p:txBody>
          <a:bodyPr>
            <a:spAutoFit/>
          </a:bodyPr>
          <a:lstStyle/>
          <a:p>
            <a:endParaRPr lang="zh-CN" altLang="en-US"/>
          </a:p>
        </p:txBody>
      </p:sp>
      <p:sp>
        <p:nvSpPr>
          <p:cNvPr id="552987" name="Rectangle 27"/>
          <p:cNvSpPr>
            <a:spLocks noChangeArrowheads="1"/>
          </p:cNvSpPr>
          <p:nvPr/>
        </p:nvSpPr>
        <p:spPr bwMode="auto">
          <a:xfrm>
            <a:off x="400050" y="379413"/>
            <a:ext cx="4400550" cy="6107112"/>
          </a:xfrm>
          <a:prstGeom prst="rect">
            <a:avLst/>
          </a:prstGeom>
          <a:noFill/>
          <a:ln w="25400">
            <a:noFill/>
            <a:miter lim="800000"/>
            <a:headEnd/>
            <a:tailEnd type="none" w="sm" len="lg"/>
          </a:ln>
          <a:effectLst/>
        </p:spPr>
        <p:txBody>
          <a:bodyPr/>
          <a:lstStyle/>
          <a:p>
            <a:r>
              <a:rPr lang="zh-CN" altLang="en-US" sz="2400" b="1" dirty="0">
                <a:latin typeface="+mn-ea"/>
                <a:ea typeface="+mn-ea"/>
              </a:rPr>
              <a:t>三色视觉与双色视觉的对比</a:t>
            </a:r>
          </a:p>
          <a:p>
            <a:r>
              <a:rPr lang="en-US" altLang="zh-CN" sz="2400" dirty="0">
                <a:latin typeface="Times New Roman" pitchFamily="18" charset="0"/>
                <a:ea typeface="宋体" pitchFamily="2" charset="-122"/>
                <a:cs typeface="Times New Roman" pitchFamily="18" charset="0"/>
              </a:rPr>
              <a:t>The difficulties with certain colors can be illustrated on a</a:t>
            </a:r>
            <a:r>
              <a:rPr lang="en-US" altLang="zh-CN" sz="2400" dirty="0">
                <a:latin typeface="Times New Roman" pitchFamily="18" charset="0"/>
                <a:cs typeface="Times New Roman" pitchFamily="18" charset="0"/>
              </a:rPr>
              <a:t> </a:t>
            </a:r>
            <a:r>
              <a:rPr lang="en-US" altLang="zh-CN" sz="2400" dirty="0">
                <a:latin typeface="Times New Roman" pitchFamily="18" charset="0"/>
                <a:ea typeface="宋体" pitchFamily="2" charset="-122"/>
                <a:cs typeface="Times New Roman" pitchFamily="18" charset="0"/>
              </a:rPr>
              <a:t>color wheel. For a severely red-green color blind person there</a:t>
            </a:r>
            <a:r>
              <a:rPr lang="en-US" altLang="zh-CN" sz="2400" dirty="0">
                <a:latin typeface="Times New Roman" pitchFamily="18" charset="0"/>
                <a:cs typeface="Times New Roman" pitchFamily="18" charset="0"/>
              </a:rPr>
              <a:t> </a:t>
            </a:r>
            <a:r>
              <a:rPr lang="en-US" altLang="zh-CN" sz="2400" dirty="0">
                <a:latin typeface="Times New Roman" pitchFamily="18" charset="0"/>
                <a:ea typeface="宋体" pitchFamily="2" charset="-122"/>
                <a:cs typeface="Times New Roman" pitchFamily="18" charset="0"/>
              </a:rPr>
              <a:t>are only two hues, the ones a color normal person sees as yellow and blue. Intermediate colors, the ones seen as </a:t>
            </a:r>
            <a:r>
              <a:rPr lang="en-US" altLang="zh-CN" sz="2400" dirty="0" err="1">
                <a:latin typeface="Times New Roman" pitchFamily="18" charset="0"/>
                <a:ea typeface="宋体" pitchFamily="2" charset="-122"/>
                <a:cs typeface="Times New Roman" pitchFamily="18" charset="0"/>
              </a:rPr>
              <a:t>blueish</a:t>
            </a:r>
            <a:r>
              <a:rPr lang="en-US" altLang="zh-CN" sz="2400" dirty="0">
                <a:latin typeface="Times New Roman" pitchFamily="18" charset="0"/>
                <a:ea typeface="宋体" pitchFamily="2" charset="-122"/>
                <a:cs typeface="Times New Roman" pitchFamily="18" charset="0"/>
              </a:rPr>
              <a:t>- green and magenta,  appear gray. </a:t>
            </a:r>
            <a:endParaRPr lang="en-US" altLang="zh-CN" sz="2400" dirty="0">
              <a:latin typeface="Times New Roman" pitchFamily="18" charset="0"/>
              <a:cs typeface="Times New Roman" pitchFamily="18" charset="0"/>
            </a:endParaRPr>
          </a:p>
        </p:txBody>
      </p:sp>
      <p:sp>
        <p:nvSpPr>
          <p:cNvPr id="552988" name="Rectangle 28"/>
          <p:cNvSpPr>
            <a:spLocks noChangeArrowheads="1"/>
          </p:cNvSpPr>
          <p:nvPr/>
        </p:nvSpPr>
        <p:spPr bwMode="auto">
          <a:xfrm>
            <a:off x="6342063" y="1122363"/>
            <a:ext cx="971550" cy="584775"/>
          </a:xfrm>
          <a:prstGeom prst="rect">
            <a:avLst/>
          </a:prstGeom>
          <a:noFill/>
          <a:ln w="25400">
            <a:noFill/>
            <a:miter lim="800000"/>
            <a:headEnd/>
            <a:tailEnd type="none" w="sm" len="lg"/>
          </a:ln>
          <a:effectLst/>
        </p:spPr>
        <p:txBody>
          <a:bodyPr>
            <a:spAutoFit/>
          </a:bodyPr>
          <a:lstStyle/>
          <a:p>
            <a:endParaRPr lang="zh-CN" altLang="en-US"/>
          </a:p>
        </p:txBody>
      </p:sp>
      <p:sp>
        <p:nvSpPr>
          <p:cNvPr id="552989" name="Rectangle 29"/>
          <p:cNvSpPr>
            <a:spLocks noChangeArrowheads="1"/>
          </p:cNvSpPr>
          <p:nvPr/>
        </p:nvSpPr>
        <p:spPr bwMode="auto">
          <a:xfrm>
            <a:off x="0" y="1944688"/>
            <a:ext cx="7313613" cy="584775"/>
          </a:xfrm>
          <a:prstGeom prst="rect">
            <a:avLst/>
          </a:prstGeom>
          <a:noFill/>
          <a:ln w="25400">
            <a:noFill/>
            <a:miter lim="800000"/>
            <a:headEnd/>
            <a:tailEnd type="none" w="sm" len="lg"/>
          </a:ln>
          <a:effectLst/>
        </p:spPr>
        <p:txBody>
          <a:bodyPr>
            <a:spAutoFit/>
          </a:bodyPr>
          <a:lstStyle/>
          <a:p>
            <a:endParaRPr lang="zh-CN" altLang="en-US"/>
          </a:p>
        </p:txBody>
      </p:sp>
      <p:sp>
        <p:nvSpPr>
          <p:cNvPr id="552991" name="Rectangle 31"/>
          <p:cNvSpPr>
            <a:spLocks noChangeArrowheads="1"/>
          </p:cNvSpPr>
          <p:nvPr/>
        </p:nvSpPr>
        <p:spPr bwMode="auto">
          <a:xfrm>
            <a:off x="5756275" y="1954213"/>
            <a:ext cx="1557338" cy="584775"/>
          </a:xfrm>
          <a:prstGeom prst="rect">
            <a:avLst/>
          </a:prstGeom>
          <a:noFill/>
          <a:ln w="25400">
            <a:noFill/>
            <a:miter lim="800000"/>
            <a:headEnd/>
            <a:tailEnd type="none" w="sm" len="lg"/>
          </a:ln>
          <a:effectLst/>
        </p:spPr>
        <p:txBody>
          <a:bodyPr>
            <a:spAutoFit/>
          </a:bodyPr>
          <a:lstStyle/>
          <a:p>
            <a:endParaRPr lang="zh-CN" altLang="en-US"/>
          </a:p>
        </p:txBody>
      </p:sp>
      <p:sp>
        <p:nvSpPr>
          <p:cNvPr id="552993" name="Rectangle 33"/>
          <p:cNvSpPr>
            <a:spLocks noChangeArrowheads="1"/>
          </p:cNvSpPr>
          <p:nvPr/>
        </p:nvSpPr>
        <p:spPr bwMode="auto">
          <a:xfrm>
            <a:off x="5170488" y="2776538"/>
            <a:ext cx="2143125" cy="584775"/>
          </a:xfrm>
          <a:prstGeom prst="rect">
            <a:avLst/>
          </a:prstGeom>
          <a:noFill/>
          <a:ln w="25400">
            <a:noFill/>
            <a:miter lim="800000"/>
            <a:headEnd/>
            <a:tailEnd type="none" w="sm" len="lg"/>
          </a:ln>
          <a:effectLst/>
        </p:spPr>
        <p:txBody>
          <a:bodyPr>
            <a:spAutoFit/>
          </a:bodyPr>
          <a:lstStyle/>
          <a:p>
            <a:endParaRPr lang="zh-CN" altLang="en-US"/>
          </a:p>
        </p:txBody>
      </p:sp>
      <p:sp>
        <p:nvSpPr>
          <p:cNvPr id="552994" name="Rectangle 34"/>
          <p:cNvSpPr>
            <a:spLocks noChangeArrowheads="1"/>
          </p:cNvSpPr>
          <p:nvPr/>
        </p:nvSpPr>
        <p:spPr bwMode="auto">
          <a:xfrm>
            <a:off x="0" y="3598863"/>
            <a:ext cx="7313613" cy="584775"/>
          </a:xfrm>
          <a:prstGeom prst="rect">
            <a:avLst/>
          </a:prstGeom>
          <a:noFill/>
          <a:ln w="25400">
            <a:noFill/>
            <a:miter lim="800000"/>
            <a:headEnd/>
            <a:tailEnd type="none" w="sm" len="lg"/>
          </a:ln>
          <a:effectLst/>
        </p:spPr>
        <p:txBody>
          <a:bodyPr>
            <a:spAutoFit/>
          </a:bodyPr>
          <a:lstStyle/>
          <a:p>
            <a:endParaRPr lang="zh-CN" altLang="en-US"/>
          </a:p>
        </p:txBody>
      </p:sp>
      <p:sp>
        <p:nvSpPr>
          <p:cNvPr id="552996" name="Rectangle 36"/>
          <p:cNvSpPr>
            <a:spLocks noChangeArrowheads="1"/>
          </p:cNvSpPr>
          <p:nvPr/>
        </p:nvSpPr>
        <p:spPr bwMode="auto">
          <a:xfrm>
            <a:off x="4097338" y="3608388"/>
            <a:ext cx="3216275" cy="584775"/>
          </a:xfrm>
          <a:prstGeom prst="rect">
            <a:avLst/>
          </a:prstGeom>
          <a:noFill/>
          <a:ln w="25400">
            <a:noFill/>
            <a:miter lim="800000"/>
            <a:headEnd/>
            <a:tailEnd type="none" w="sm" len="lg"/>
          </a:ln>
          <a:effectLst/>
        </p:spPr>
        <p:txBody>
          <a:bodyPr>
            <a:spAutoFit/>
          </a:bodyPr>
          <a:lstStyle/>
          <a:p>
            <a:endParaRPr lang="zh-CN" altLang="en-US"/>
          </a:p>
        </p:txBody>
      </p:sp>
      <p:sp>
        <p:nvSpPr>
          <p:cNvPr id="552998" name="Rectangle 38"/>
          <p:cNvSpPr>
            <a:spLocks noChangeArrowheads="1"/>
          </p:cNvSpPr>
          <p:nvPr/>
        </p:nvSpPr>
        <p:spPr bwMode="auto">
          <a:xfrm>
            <a:off x="5170488" y="4430713"/>
            <a:ext cx="2143125" cy="584775"/>
          </a:xfrm>
          <a:prstGeom prst="rect">
            <a:avLst/>
          </a:prstGeom>
          <a:noFill/>
          <a:ln w="25400">
            <a:noFill/>
            <a:miter lim="800000"/>
            <a:headEnd/>
            <a:tailEnd type="none" w="sm" len="lg"/>
          </a:ln>
          <a:effectLst/>
        </p:spPr>
        <p:txBody>
          <a:bodyPr>
            <a:spAutoFit/>
          </a:bodyPr>
          <a:lstStyle/>
          <a:p>
            <a:endParaRPr lang="zh-CN" altLang="en-US"/>
          </a:p>
        </p:txBody>
      </p:sp>
      <p:sp>
        <p:nvSpPr>
          <p:cNvPr id="552999" name="Rectangle 39"/>
          <p:cNvSpPr>
            <a:spLocks noChangeArrowheads="1"/>
          </p:cNvSpPr>
          <p:nvPr/>
        </p:nvSpPr>
        <p:spPr bwMode="auto">
          <a:xfrm>
            <a:off x="0" y="5253038"/>
            <a:ext cx="7313613" cy="584775"/>
          </a:xfrm>
          <a:prstGeom prst="rect">
            <a:avLst/>
          </a:prstGeom>
          <a:noFill/>
          <a:ln w="25400">
            <a:noFill/>
            <a:miter lim="800000"/>
            <a:headEnd/>
            <a:tailEnd type="none" w="sm" len="lg"/>
          </a:ln>
          <a:effectLst/>
        </p:spPr>
        <p:txBody>
          <a:bodyPr>
            <a:spAutoFit/>
          </a:bodyPr>
          <a:lstStyle/>
          <a:p>
            <a:endParaRPr lang="zh-CN" altLang="en-US"/>
          </a:p>
        </p:txBody>
      </p:sp>
      <p:sp>
        <p:nvSpPr>
          <p:cNvPr id="553001" name="Rectangle 41"/>
          <p:cNvSpPr>
            <a:spLocks noChangeArrowheads="1"/>
          </p:cNvSpPr>
          <p:nvPr/>
        </p:nvSpPr>
        <p:spPr bwMode="auto">
          <a:xfrm>
            <a:off x="7196138" y="5262563"/>
            <a:ext cx="117475" cy="584775"/>
          </a:xfrm>
          <a:prstGeom prst="rect">
            <a:avLst/>
          </a:prstGeom>
          <a:noFill/>
          <a:ln w="25400">
            <a:noFill/>
            <a:miter lim="800000"/>
            <a:headEnd/>
            <a:tailEnd type="none" w="sm" len="lg"/>
          </a:ln>
          <a:effectLst/>
        </p:spPr>
        <p:txBody>
          <a:bodyPr>
            <a:spAutoFit/>
          </a:bodyPr>
          <a:lstStyle/>
          <a:p>
            <a:endParaRPr lang="zh-CN" altLang="en-US"/>
          </a:p>
        </p:txBody>
      </p:sp>
      <p:sp>
        <p:nvSpPr>
          <p:cNvPr id="553005" name="Rectangle 45"/>
          <p:cNvSpPr>
            <a:spLocks noChangeArrowheads="1"/>
          </p:cNvSpPr>
          <p:nvPr/>
        </p:nvSpPr>
        <p:spPr bwMode="auto">
          <a:xfrm>
            <a:off x="769938" y="6724650"/>
            <a:ext cx="3402012" cy="584775"/>
          </a:xfrm>
          <a:prstGeom prst="rect">
            <a:avLst/>
          </a:prstGeom>
          <a:noFill/>
          <a:ln w="25400">
            <a:noFill/>
            <a:miter lim="800000"/>
            <a:headEnd/>
            <a:tailEnd type="none" w="sm" len="lg"/>
          </a:ln>
          <a:effectLst/>
        </p:spPr>
        <p:txBody>
          <a:bodyPr>
            <a:spAutoFit/>
          </a:bodyPr>
          <a:lstStyle/>
          <a:p>
            <a:endParaRPr lang="zh-CN" altLang="en-US"/>
          </a:p>
        </p:txBody>
      </p:sp>
      <p:sp>
        <p:nvSpPr>
          <p:cNvPr id="553006" name="Rectangle 46"/>
          <p:cNvSpPr>
            <a:spLocks noChangeArrowheads="1"/>
          </p:cNvSpPr>
          <p:nvPr/>
        </p:nvSpPr>
        <p:spPr bwMode="auto">
          <a:xfrm>
            <a:off x="7380288" y="6724650"/>
            <a:ext cx="433387" cy="584775"/>
          </a:xfrm>
          <a:prstGeom prst="rect">
            <a:avLst/>
          </a:prstGeom>
          <a:noFill/>
          <a:ln w="25400">
            <a:noFill/>
            <a:miter lim="800000"/>
            <a:headEnd/>
            <a:tailEnd type="none" w="sm" len="lg"/>
          </a:ln>
          <a:effectLst/>
        </p:spPr>
        <p:txBody>
          <a:bodyPr>
            <a:spAutoFit/>
          </a:bodyPr>
          <a:lstStyle/>
          <a:p>
            <a:endParaRPr lang="zh-CN" altLang="en-US"/>
          </a:p>
        </p:txBody>
      </p:sp>
      <p:pic>
        <p:nvPicPr>
          <p:cNvPr id="553007" name="Picture 47" descr="space"/>
          <p:cNvPicPr>
            <a:picLocks noChangeAspect="1" noChangeArrowheads="1"/>
          </p:cNvPicPr>
          <p:nvPr/>
        </p:nvPicPr>
        <p:blipFill>
          <a:blip r:embed="rId3"/>
          <a:srcRect/>
          <a:stretch>
            <a:fillRect/>
          </a:stretch>
        </p:blipFill>
        <p:spPr bwMode="auto">
          <a:xfrm>
            <a:off x="938213" y="-2355850"/>
            <a:ext cx="11112" cy="11112"/>
          </a:xfrm>
          <a:prstGeom prst="rect">
            <a:avLst/>
          </a:prstGeom>
          <a:noFill/>
        </p:spPr>
      </p:pic>
      <p:pic>
        <p:nvPicPr>
          <p:cNvPr id="553008" name="Picture 48" descr="space"/>
          <p:cNvPicPr>
            <a:picLocks noChangeAspect="1" noChangeArrowheads="1"/>
          </p:cNvPicPr>
          <p:nvPr/>
        </p:nvPicPr>
        <p:blipFill>
          <a:blip r:embed="rId3"/>
          <a:srcRect/>
          <a:stretch>
            <a:fillRect/>
          </a:stretch>
        </p:blipFill>
        <p:spPr bwMode="auto">
          <a:xfrm>
            <a:off x="1201738" y="-2355850"/>
            <a:ext cx="11112" cy="11112"/>
          </a:xfrm>
          <a:prstGeom prst="rect">
            <a:avLst/>
          </a:prstGeom>
          <a:noFill/>
        </p:spPr>
      </p:pic>
      <p:pic>
        <p:nvPicPr>
          <p:cNvPr id="553009" name="Picture 49" descr="space"/>
          <p:cNvPicPr>
            <a:picLocks noChangeAspect="1" noChangeArrowheads="1"/>
          </p:cNvPicPr>
          <p:nvPr/>
        </p:nvPicPr>
        <p:blipFill>
          <a:blip r:embed="rId3"/>
          <a:srcRect/>
          <a:stretch>
            <a:fillRect/>
          </a:stretch>
        </p:blipFill>
        <p:spPr bwMode="auto">
          <a:xfrm>
            <a:off x="4135438" y="-2355850"/>
            <a:ext cx="11112" cy="11112"/>
          </a:xfrm>
          <a:prstGeom prst="rect">
            <a:avLst/>
          </a:prstGeom>
          <a:noFill/>
        </p:spPr>
      </p:pic>
      <p:pic>
        <p:nvPicPr>
          <p:cNvPr id="553010" name="Picture 50" descr="space"/>
          <p:cNvPicPr>
            <a:picLocks noChangeAspect="1" noChangeArrowheads="1"/>
          </p:cNvPicPr>
          <p:nvPr/>
        </p:nvPicPr>
        <p:blipFill>
          <a:blip r:embed="rId3"/>
          <a:srcRect/>
          <a:stretch>
            <a:fillRect/>
          </a:stretch>
        </p:blipFill>
        <p:spPr bwMode="auto">
          <a:xfrm>
            <a:off x="4340225" y="-2355850"/>
            <a:ext cx="11113" cy="11112"/>
          </a:xfrm>
          <a:prstGeom prst="rect">
            <a:avLst/>
          </a:prstGeom>
          <a:noFill/>
        </p:spPr>
      </p:pic>
      <p:pic>
        <p:nvPicPr>
          <p:cNvPr id="553011" name="Picture 51" descr="slide0004_image004"/>
          <p:cNvPicPr>
            <a:picLocks noChangeAspect="1" noChangeArrowheads="1"/>
          </p:cNvPicPr>
          <p:nvPr/>
        </p:nvPicPr>
        <p:blipFill>
          <a:blip r:embed="rId4"/>
          <a:srcRect/>
          <a:stretch>
            <a:fillRect/>
          </a:stretch>
        </p:blipFill>
        <p:spPr bwMode="auto">
          <a:xfrm>
            <a:off x="4725988" y="231775"/>
            <a:ext cx="4035425" cy="6423025"/>
          </a:xfrm>
          <a:prstGeom prst="rect">
            <a:avLst/>
          </a:prstGeom>
          <a:noFill/>
        </p:spPr>
      </p:pic>
    </p:spTree>
  </p:cSld>
  <p:clrMapOvr>
    <a:masterClrMapping/>
  </p:clrMapOvr>
  <p:transition>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5010" name="Rectangle 2"/>
          <p:cNvSpPr>
            <a:spLocks noChangeArrowheads="1"/>
          </p:cNvSpPr>
          <p:nvPr/>
        </p:nvSpPr>
        <p:spPr bwMode="auto">
          <a:xfrm>
            <a:off x="-2728913" y="-1162050"/>
            <a:ext cx="419100"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5011" name="Rectangle 3"/>
          <p:cNvSpPr>
            <a:spLocks noChangeArrowheads="1"/>
          </p:cNvSpPr>
          <p:nvPr/>
        </p:nvSpPr>
        <p:spPr bwMode="auto">
          <a:xfrm>
            <a:off x="-2309813" y="-1162050"/>
            <a:ext cx="206375"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5012" name="Rectangle 4"/>
          <p:cNvSpPr>
            <a:spLocks noChangeArrowheads="1"/>
          </p:cNvSpPr>
          <p:nvPr/>
        </p:nvSpPr>
        <p:spPr bwMode="auto">
          <a:xfrm>
            <a:off x="-2103438" y="-1162050"/>
            <a:ext cx="8072438"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5013" name="Rectangle 5"/>
          <p:cNvSpPr>
            <a:spLocks noChangeArrowheads="1"/>
          </p:cNvSpPr>
          <p:nvPr/>
        </p:nvSpPr>
        <p:spPr bwMode="auto">
          <a:xfrm>
            <a:off x="5969000" y="-1162050"/>
            <a:ext cx="3254375"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5017" name="Rectangle 9"/>
          <p:cNvSpPr>
            <a:spLocks noChangeArrowheads="1"/>
          </p:cNvSpPr>
          <p:nvPr/>
        </p:nvSpPr>
        <p:spPr bwMode="auto">
          <a:xfrm>
            <a:off x="839788" y="-88900"/>
            <a:ext cx="5848350" cy="584775"/>
          </a:xfrm>
          <a:prstGeom prst="rect">
            <a:avLst/>
          </a:prstGeom>
          <a:noFill/>
          <a:ln w="25400">
            <a:noFill/>
            <a:miter lim="800000"/>
            <a:headEnd/>
            <a:tailEnd type="none" w="sm" len="lg"/>
          </a:ln>
          <a:effectLst/>
        </p:spPr>
        <p:txBody>
          <a:bodyPr>
            <a:spAutoFit/>
          </a:bodyPr>
          <a:lstStyle/>
          <a:p>
            <a:endParaRPr lang="zh-CN" altLang="en-US"/>
          </a:p>
        </p:txBody>
      </p:sp>
      <p:sp>
        <p:nvSpPr>
          <p:cNvPr id="555019" name="Rectangle 11"/>
          <p:cNvSpPr>
            <a:spLocks noChangeArrowheads="1"/>
          </p:cNvSpPr>
          <p:nvPr/>
        </p:nvSpPr>
        <p:spPr bwMode="auto">
          <a:xfrm>
            <a:off x="839788" y="-88900"/>
            <a:ext cx="2949575"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5020" name="Rectangle 12"/>
          <p:cNvSpPr>
            <a:spLocks noChangeArrowheads="1"/>
          </p:cNvSpPr>
          <p:nvPr/>
        </p:nvSpPr>
        <p:spPr bwMode="auto">
          <a:xfrm>
            <a:off x="3789363" y="-88900"/>
            <a:ext cx="2620962"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5021" name="Rectangle 13"/>
          <p:cNvSpPr>
            <a:spLocks noChangeArrowheads="1"/>
          </p:cNvSpPr>
          <p:nvPr/>
        </p:nvSpPr>
        <p:spPr bwMode="auto">
          <a:xfrm>
            <a:off x="6410325" y="-88900"/>
            <a:ext cx="2495550"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5022" name="Rectangle 14"/>
          <p:cNvSpPr>
            <a:spLocks noChangeArrowheads="1"/>
          </p:cNvSpPr>
          <p:nvPr/>
        </p:nvSpPr>
        <p:spPr bwMode="auto">
          <a:xfrm>
            <a:off x="463810" y="914400"/>
            <a:ext cx="8335962" cy="1660785"/>
          </a:xfrm>
          <a:prstGeom prst="rect">
            <a:avLst/>
          </a:prstGeom>
          <a:noFill/>
          <a:ln w="25400">
            <a:noFill/>
            <a:miter lim="800000"/>
            <a:headEnd/>
            <a:tailEnd type="none" w="sm" len="lg"/>
          </a:ln>
          <a:effectLst/>
        </p:spPr>
        <p:txBody>
          <a:bodyPr/>
          <a:lstStyle/>
          <a:p>
            <a:r>
              <a:rPr lang="en-US" altLang="zh-CN" sz="2400" dirty="0">
                <a:latin typeface="Times New Roman" pitchFamily="18" charset="0"/>
                <a:ea typeface="宋体" pitchFamily="2" charset="-122"/>
                <a:cs typeface="Times New Roman" pitchFamily="18" charset="0"/>
              </a:rPr>
              <a:t>Clear graphics are very important and often the source of the most difficulty; here are two examples showing the difference between good and bad use of</a:t>
            </a:r>
            <a:r>
              <a:rPr lang="en-US" altLang="zh-CN" sz="2400" dirty="0">
                <a:latin typeface="Times New Roman" pitchFamily="18" charset="0"/>
                <a:cs typeface="Times New Roman" pitchFamily="18" charset="0"/>
              </a:rPr>
              <a:t> </a:t>
            </a:r>
            <a:r>
              <a:rPr lang="en-US" altLang="zh-CN" sz="2400" dirty="0">
                <a:latin typeface="Times New Roman" pitchFamily="18" charset="0"/>
                <a:ea typeface="宋体" pitchFamily="2" charset="-122"/>
                <a:cs typeface="Times New Roman" pitchFamily="18" charset="0"/>
              </a:rPr>
              <a:t>color.  The Trick is to keep brightness differences large and to avoid color combinations that do not contrast well</a:t>
            </a:r>
            <a:r>
              <a:rPr lang="en-US" altLang="zh-CN" sz="2400" dirty="0" smtClean="0">
                <a:latin typeface="Times New Roman" pitchFamily="18" charset="0"/>
                <a:ea typeface="宋体" pitchFamily="2" charset="-122"/>
                <a:cs typeface="Times New Roman" pitchFamily="18" charset="0"/>
              </a:rPr>
              <a:t>.</a:t>
            </a:r>
            <a:endParaRPr lang="en-US" altLang="zh-CN" sz="2400" dirty="0">
              <a:latin typeface="Times New Roman" pitchFamily="18" charset="0"/>
              <a:cs typeface="Times New Roman" pitchFamily="18" charset="0"/>
            </a:endParaRPr>
          </a:p>
        </p:txBody>
      </p:sp>
      <p:sp>
        <p:nvSpPr>
          <p:cNvPr id="555024" name="Rectangle 16"/>
          <p:cNvSpPr>
            <a:spLocks noChangeArrowheads="1"/>
          </p:cNvSpPr>
          <p:nvPr/>
        </p:nvSpPr>
        <p:spPr bwMode="auto">
          <a:xfrm>
            <a:off x="8905875" y="1008063"/>
            <a:ext cx="400050" cy="584775"/>
          </a:xfrm>
          <a:prstGeom prst="rect">
            <a:avLst/>
          </a:prstGeom>
          <a:noFill/>
          <a:ln w="25400">
            <a:noFill/>
            <a:miter lim="800000"/>
            <a:headEnd/>
            <a:tailEnd type="none" w="sm" len="lg"/>
          </a:ln>
          <a:effectLst/>
        </p:spPr>
        <p:txBody>
          <a:bodyPr>
            <a:spAutoFit/>
          </a:bodyPr>
          <a:lstStyle/>
          <a:p>
            <a:endParaRPr lang="zh-CN" altLang="en-US"/>
          </a:p>
        </p:txBody>
      </p:sp>
      <p:sp>
        <p:nvSpPr>
          <p:cNvPr id="555025" name="Rectangle 17"/>
          <p:cNvSpPr>
            <a:spLocks noChangeArrowheads="1"/>
          </p:cNvSpPr>
          <p:nvPr/>
        </p:nvSpPr>
        <p:spPr bwMode="auto">
          <a:xfrm>
            <a:off x="839788" y="1647825"/>
            <a:ext cx="8466137" cy="584775"/>
          </a:xfrm>
          <a:prstGeom prst="rect">
            <a:avLst/>
          </a:prstGeom>
          <a:noFill/>
          <a:ln w="25400">
            <a:noFill/>
            <a:miter lim="800000"/>
            <a:headEnd/>
            <a:tailEnd type="none" w="sm" len="lg"/>
          </a:ln>
          <a:effectLst/>
        </p:spPr>
        <p:txBody>
          <a:bodyPr>
            <a:spAutoFit/>
          </a:bodyPr>
          <a:lstStyle/>
          <a:p>
            <a:endParaRPr lang="zh-CN" altLang="en-US"/>
          </a:p>
        </p:txBody>
      </p:sp>
      <p:sp>
        <p:nvSpPr>
          <p:cNvPr id="555027" name="Rectangle 19"/>
          <p:cNvSpPr>
            <a:spLocks noChangeArrowheads="1"/>
          </p:cNvSpPr>
          <p:nvPr/>
        </p:nvSpPr>
        <p:spPr bwMode="auto">
          <a:xfrm>
            <a:off x="6410325" y="1657350"/>
            <a:ext cx="2895600" cy="584775"/>
          </a:xfrm>
          <a:prstGeom prst="rect">
            <a:avLst/>
          </a:prstGeom>
          <a:noFill/>
          <a:ln w="25400">
            <a:noFill/>
            <a:miter lim="800000"/>
            <a:headEnd/>
            <a:tailEnd type="none" w="sm" len="lg"/>
          </a:ln>
          <a:effectLst/>
        </p:spPr>
        <p:txBody>
          <a:bodyPr>
            <a:spAutoFit/>
          </a:bodyPr>
          <a:lstStyle/>
          <a:p>
            <a:endParaRPr lang="zh-CN" altLang="en-US"/>
          </a:p>
        </p:txBody>
      </p:sp>
      <p:sp>
        <p:nvSpPr>
          <p:cNvPr id="555030" name="Rectangle 22"/>
          <p:cNvSpPr>
            <a:spLocks noChangeArrowheads="1"/>
          </p:cNvSpPr>
          <p:nvPr/>
        </p:nvSpPr>
        <p:spPr bwMode="auto">
          <a:xfrm>
            <a:off x="6362700" y="-88900"/>
            <a:ext cx="2965450" cy="584775"/>
          </a:xfrm>
          <a:prstGeom prst="rect">
            <a:avLst/>
          </a:prstGeom>
          <a:noFill/>
          <a:ln w="25400">
            <a:noFill/>
            <a:miter lim="800000"/>
            <a:headEnd/>
            <a:tailEnd type="none" w="sm" len="lg"/>
          </a:ln>
          <a:effectLst/>
        </p:spPr>
        <p:txBody>
          <a:bodyPr>
            <a:spAutoFit/>
          </a:bodyPr>
          <a:lstStyle/>
          <a:p>
            <a:endParaRPr lang="zh-CN" altLang="en-US"/>
          </a:p>
        </p:txBody>
      </p:sp>
      <p:sp>
        <p:nvSpPr>
          <p:cNvPr id="555035" name="Rectangle 27"/>
          <p:cNvSpPr>
            <a:spLocks noChangeArrowheads="1"/>
          </p:cNvSpPr>
          <p:nvPr/>
        </p:nvSpPr>
        <p:spPr bwMode="auto">
          <a:xfrm>
            <a:off x="-2728913" y="7394575"/>
            <a:ext cx="14917738" cy="584775"/>
          </a:xfrm>
          <a:prstGeom prst="rect">
            <a:avLst/>
          </a:prstGeom>
          <a:noFill/>
          <a:ln w="25400">
            <a:noFill/>
            <a:miter lim="800000"/>
            <a:headEnd/>
            <a:tailEnd type="none" w="sm" len="lg"/>
          </a:ln>
          <a:effectLst/>
        </p:spPr>
        <p:txBody>
          <a:bodyPr>
            <a:spAutoFit/>
          </a:bodyPr>
          <a:lstStyle/>
          <a:p>
            <a:endParaRPr lang="zh-CN" altLang="en-US"/>
          </a:p>
        </p:txBody>
      </p:sp>
      <p:pic>
        <p:nvPicPr>
          <p:cNvPr id="555036" name="Picture 28" descr="space"/>
          <p:cNvPicPr>
            <a:picLocks noChangeAspect="1" noChangeArrowheads="1"/>
          </p:cNvPicPr>
          <p:nvPr/>
        </p:nvPicPr>
        <p:blipFill>
          <a:blip r:embed="rId3"/>
          <a:srcRect/>
          <a:stretch>
            <a:fillRect/>
          </a:stretch>
        </p:blipFill>
        <p:spPr bwMode="auto">
          <a:xfrm>
            <a:off x="-2717800" y="-1116013"/>
            <a:ext cx="11112" cy="11113"/>
          </a:xfrm>
          <a:prstGeom prst="rect">
            <a:avLst/>
          </a:prstGeom>
          <a:noFill/>
        </p:spPr>
      </p:pic>
      <p:pic>
        <p:nvPicPr>
          <p:cNvPr id="555037" name="Picture 29" descr="space"/>
          <p:cNvPicPr>
            <a:picLocks noChangeAspect="1" noChangeArrowheads="1"/>
          </p:cNvPicPr>
          <p:nvPr/>
        </p:nvPicPr>
        <p:blipFill>
          <a:blip r:embed="rId3"/>
          <a:srcRect/>
          <a:stretch>
            <a:fillRect/>
          </a:stretch>
        </p:blipFill>
        <p:spPr bwMode="auto">
          <a:xfrm>
            <a:off x="-2298700" y="-1116013"/>
            <a:ext cx="11112" cy="11113"/>
          </a:xfrm>
          <a:prstGeom prst="rect">
            <a:avLst/>
          </a:prstGeom>
          <a:noFill/>
        </p:spPr>
      </p:pic>
      <p:pic>
        <p:nvPicPr>
          <p:cNvPr id="555038" name="Picture 30" descr="space"/>
          <p:cNvPicPr>
            <a:picLocks noChangeAspect="1" noChangeArrowheads="1"/>
          </p:cNvPicPr>
          <p:nvPr/>
        </p:nvPicPr>
        <p:blipFill>
          <a:blip r:embed="rId3"/>
          <a:srcRect/>
          <a:stretch>
            <a:fillRect/>
          </a:stretch>
        </p:blipFill>
        <p:spPr bwMode="auto">
          <a:xfrm>
            <a:off x="-2092325" y="-1116013"/>
            <a:ext cx="11112" cy="11113"/>
          </a:xfrm>
          <a:prstGeom prst="rect">
            <a:avLst/>
          </a:prstGeom>
          <a:noFill/>
        </p:spPr>
      </p:pic>
      <p:pic>
        <p:nvPicPr>
          <p:cNvPr id="555039" name="Picture 31" descr="space"/>
          <p:cNvPicPr>
            <a:picLocks noChangeAspect="1" noChangeArrowheads="1"/>
          </p:cNvPicPr>
          <p:nvPr/>
        </p:nvPicPr>
        <p:blipFill>
          <a:blip r:embed="rId3"/>
          <a:srcRect/>
          <a:stretch>
            <a:fillRect/>
          </a:stretch>
        </p:blipFill>
        <p:spPr bwMode="auto">
          <a:xfrm>
            <a:off x="5980113" y="-1116013"/>
            <a:ext cx="11112" cy="11113"/>
          </a:xfrm>
          <a:prstGeom prst="rect">
            <a:avLst/>
          </a:prstGeom>
          <a:noFill/>
        </p:spPr>
      </p:pic>
      <p:pic>
        <p:nvPicPr>
          <p:cNvPr id="555041" name="Picture 33" descr="space"/>
          <p:cNvPicPr>
            <a:picLocks noChangeAspect="1" noChangeArrowheads="1"/>
          </p:cNvPicPr>
          <p:nvPr/>
        </p:nvPicPr>
        <p:blipFill>
          <a:blip r:embed="rId3"/>
          <a:srcRect/>
          <a:stretch>
            <a:fillRect/>
          </a:stretch>
        </p:blipFill>
        <p:spPr bwMode="auto">
          <a:xfrm>
            <a:off x="857250" y="-42863"/>
            <a:ext cx="11113" cy="11113"/>
          </a:xfrm>
          <a:prstGeom prst="rect">
            <a:avLst/>
          </a:prstGeom>
          <a:noFill/>
        </p:spPr>
      </p:pic>
      <p:pic>
        <p:nvPicPr>
          <p:cNvPr id="555042" name="Picture 34" descr="space"/>
          <p:cNvPicPr>
            <a:picLocks noChangeAspect="1" noChangeArrowheads="1"/>
          </p:cNvPicPr>
          <p:nvPr/>
        </p:nvPicPr>
        <p:blipFill>
          <a:blip r:embed="rId3"/>
          <a:srcRect/>
          <a:stretch>
            <a:fillRect/>
          </a:stretch>
        </p:blipFill>
        <p:spPr bwMode="auto">
          <a:xfrm>
            <a:off x="3478213" y="-42863"/>
            <a:ext cx="11112" cy="11113"/>
          </a:xfrm>
          <a:prstGeom prst="rect">
            <a:avLst/>
          </a:prstGeom>
          <a:noFill/>
        </p:spPr>
      </p:pic>
      <p:pic>
        <p:nvPicPr>
          <p:cNvPr id="555043" name="Picture 35" descr="slide0005_image005"/>
          <p:cNvPicPr>
            <a:picLocks noChangeAspect="1" noChangeArrowheads="1"/>
          </p:cNvPicPr>
          <p:nvPr/>
        </p:nvPicPr>
        <p:blipFill>
          <a:blip r:embed="rId4"/>
          <a:srcRect/>
          <a:stretch>
            <a:fillRect/>
          </a:stretch>
        </p:blipFill>
        <p:spPr bwMode="auto">
          <a:xfrm>
            <a:off x="846138" y="2886075"/>
            <a:ext cx="7451725" cy="3657600"/>
          </a:xfrm>
          <a:prstGeom prst="rect">
            <a:avLst/>
          </a:prstGeom>
          <a:noFill/>
        </p:spPr>
      </p:pic>
      <p:sp>
        <p:nvSpPr>
          <p:cNvPr id="30" name="TextBox 29"/>
          <p:cNvSpPr txBox="1"/>
          <p:nvPr/>
        </p:nvSpPr>
        <p:spPr>
          <a:xfrm>
            <a:off x="3374967" y="116375"/>
            <a:ext cx="2427317" cy="769441"/>
          </a:xfrm>
          <a:prstGeom prst="rect">
            <a:avLst/>
          </a:prstGeom>
          <a:noFill/>
        </p:spPr>
        <p:txBody>
          <a:bodyPr wrap="square" rtlCol="0">
            <a:spAutoFit/>
          </a:bodyPr>
          <a:lstStyle/>
          <a:p>
            <a:r>
              <a:rPr lang="zh-CN" altLang="en-US" sz="4400" b="1" dirty="0" smtClean="0">
                <a:latin typeface="+mn-ea"/>
                <a:ea typeface="+mn-ea"/>
              </a:rPr>
              <a:t>配色方案</a:t>
            </a:r>
            <a:endParaRPr lang="zh-CN" altLang="en-US" sz="4400" b="1" dirty="0">
              <a:latin typeface="+mn-ea"/>
              <a:ea typeface="+mn-ea"/>
            </a:endParaRPr>
          </a:p>
        </p:txBody>
      </p:sp>
    </p:spTree>
  </p:cSld>
  <p:clrMapOvr>
    <a:masterClrMapping/>
  </p:clrMapOvr>
  <p:transition>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7058" name="Rectangle 2"/>
          <p:cNvSpPr>
            <a:spLocks noChangeArrowheads="1"/>
          </p:cNvSpPr>
          <p:nvPr/>
        </p:nvSpPr>
        <p:spPr bwMode="auto">
          <a:xfrm>
            <a:off x="-1620838" y="-1436688"/>
            <a:ext cx="417513"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7059" name="Rectangle 3"/>
          <p:cNvSpPr>
            <a:spLocks noChangeArrowheads="1"/>
          </p:cNvSpPr>
          <p:nvPr/>
        </p:nvSpPr>
        <p:spPr bwMode="auto">
          <a:xfrm>
            <a:off x="-1203325" y="-1436688"/>
            <a:ext cx="622300"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7060" name="Rectangle 4"/>
          <p:cNvSpPr>
            <a:spLocks noChangeArrowheads="1"/>
          </p:cNvSpPr>
          <p:nvPr/>
        </p:nvSpPr>
        <p:spPr bwMode="auto">
          <a:xfrm>
            <a:off x="-581025" y="-1436688"/>
            <a:ext cx="258762"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7061" name="Rectangle 5"/>
          <p:cNvSpPr>
            <a:spLocks noChangeArrowheads="1"/>
          </p:cNvSpPr>
          <p:nvPr/>
        </p:nvSpPr>
        <p:spPr bwMode="auto">
          <a:xfrm>
            <a:off x="-322263" y="-1436688"/>
            <a:ext cx="5364163"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7062" name="Rectangle 6"/>
          <p:cNvSpPr>
            <a:spLocks noChangeArrowheads="1"/>
          </p:cNvSpPr>
          <p:nvPr/>
        </p:nvSpPr>
        <p:spPr bwMode="auto">
          <a:xfrm>
            <a:off x="5041900" y="-1436688"/>
            <a:ext cx="920750"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7063" name="Rectangle 7"/>
          <p:cNvSpPr>
            <a:spLocks noChangeArrowheads="1"/>
          </p:cNvSpPr>
          <p:nvPr/>
        </p:nvSpPr>
        <p:spPr bwMode="auto">
          <a:xfrm>
            <a:off x="5962650" y="-1436688"/>
            <a:ext cx="4246563" cy="457200"/>
          </a:xfrm>
          <a:prstGeom prst="rect">
            <a:avLst/>
          </a:prstGeom>
          <a:noFill/>
          <a:ln w="25400">
            <a:noFill/>
            <a:miter lim="800000"/>
            <a:headEnd/>
            <a:tailEnd type="none" w="sm" len="lg"/>
          </a:ln>
          <a:effectLst/>
        </p:spPr>
        <p:txBody>
          <a:bodyPr/>
          <a:lstStyle/>
          <a:p>
            <a:r>
              <a:rPr lang="en-US" altLang="zh-CN" sz="2400">
                <a:ea typeface="宋体" pitchFamily="2" charset="-122"/>
              </a:rPr>
              <a:t>  </a:t>
            </a:r>
            <a:endParaRPr lang="en-US" altLang="zh-CN">
              <a:ea typeface="宋体" pitchFamily="2" charset="-122"/>
            </a:endParaRPr>
          </a:p>
        </p:txBody>
      </p:sp>
      <p:sp>
        <p:nvSpPr>
          <p:cNvPr id="557064" name="Rectangle 8"/>
          <p:cNvSpPr>
            <a:spLocks noChangeArrowheads="1"/>
          </p:cNvSpPr>
          <p:nvPr/>
        </p:nvSpPr>
        <p:spPr bwMode="auto">
          <a:xfrm>
            <a:off x="-1620838" y="-979488"/>
            <a:ext cx="12385676" cy="584775"/>
          </a:xfrm>
          <a:prstGeom prst="rect">
            <a:avLst/>
          </a:prstGeom>
          <a:noFill/>
          <a:ln w="25400">
            <a:noFill/>
            <a:miter lim="800000"/>
            <a:headEnd/>
            <a:tailEnd type="none" w="sm" len="lg"/>
          </a:ln>
          <a:effectLst/>
        </p:spPr>
        <p:txBody>
          <a:bodyPr>
            <a:spAutoFit/>
          </a:bodyPr>
          <a:lstStyle/>
          <a:p>
            <a:endParaRPr lang="zh-CN" altLang="en-US"/>
          </a:p>
        </p:txBody>
      </p:sp>
      <p:sp>
        <p:nvSpPr>
          <p:cNvPr id="557065" name="Rectangle 9"/>
          <p:cNvSpPr>
            <a:spLocks noChangeArrowheads="1"/>
          </p:cNvSpPr>
          <p:nvPr/>
        </p:nvSpPr>
        <p:spPr bwMode="auto">
          <a:xfrm>
            <a:off x="-1620838" y="-819150"/>
            <a:ext cx="417513" cy="584775"/>
          </a:xfrm>
          <a:prstGeom prst="rect">
            <a:avLst/>
          </a:prstGeom>
          <a:noFill/>
          <a:ln w="25400">
            <a:noFill/>
            <a:miter lim="800000"/>
            <a:headEnd/>
            <a:tailEnd type="none" w="sm" len="lg"/>
          </a:ln>
          <a:effectLst/>
        </p:spPr>
        <p:txBody>
          <a:bodyPr>
            <a:spAutoFit/>
          </a:bodyPr>
          <a:lstStyle/>
          <a:p>
            <a:endParaRPr lang="zh-CN" altLang="en-US"/>
          </a:p>
        </p:txBody>
      </p:sp>
      <p:sp>
        <p:nvSpPr>
          <p:cNvPr id="557080" name="Rectangle 24"/>
          <p:cNvSpPr>
            <a:spLocks noChangeArrowheads="1"/>
          </p:cNvSpPr>
          <p:nvPr/>
        </p:nvSpPr>
        <p:spPr bwMode="auto">
          <a:xfrm>
            <a:off x="6324600" y="-819150"/>
            <a:ext cx="555625" cy="584775"/>
          </a:xfrm>
          <a:prstGeom prst="rect">
            <a:avLst/>
          </a:prstGeom>
          <a:noFill/>
          <a:ln w="25400">
            <a:noFill/>
            <a:miter lim="800000"/>
            <a:headEnd/>
            <a:tailEnd type="none" w="sm" len="lg"/>
          </a:ln>
          <a:effectLst/>
        </p:spPr>
        <p:txBody>
          <a:bodyPr>
            <a:spAutoFit/>
          </a:bodyPr>
          <a:lstStyle/>
          <a:p>
            <a:endParaRPr lang="zh-CN" altLang="en-US"/>
          </a:p>
        </p:txBody>
      </p:sp>
      <p:sp>
        <p:nvSpPr>
          <p:cNvPr id="557088" name="Rectangle 32"/>
          <p:cNvSpPr>
            <a:spLocks noChangeArrowheads="1"/>
          </p:cNvSpPr>
          <p:nvPr/>
        </p:nvSpPr>
        <p:spPr bwMode="auto">
          <a:xfrm>
            <a:off x="-1620838" y="8178800"/>
            <a:ext cx="12385676" cy="584775"/>
          </a:xfrm>
          <a:prstGeom prst="rect">
            <a:avLst/>
          </a:prstGeom>
          <a:noFill/>
          <a:ln w="25400">
            <a:noFill/>
            <a:miter lim="800000"/>
            <a:headEnd/>
            <a:tailEnd type="none" w="sm" len="lg"/>
          </a:ln>
          <a:effectLst/>
        </p:spPr>
        <p:txBody>
          <a:bodyPr>
            <a:spAutoFit/>
          </a:bodyPr>
          <a:lstStyle/>
          <a:p>
            <a:endParaRPr lang="zh-CN" altLang="en-US"/>
          </a:p>
        </p:txBody>
      </p:sp>
      <p:pic>
        <p:nvPicPr>
          <p:cNvPr id="557089" name="Picture 33" descr="space"/>
          <p:cNvPicPr>
            <a:picLocks noChangeAspect="1" noChangeArrowheads="1"/>
          </p:cNvPicPr>
          <p:nvPr/>
        </p:nvPicPr>
        <p:blipFill>
          <a:blip r:embed="rId3"/>
          <a:srcRect/>
          <a:stretch>
            <a:fillRect/>
          </a:stretch>
        </p:blipFill>
        <p:spPr bwMode="auto">
          <a:xfrm>
            <a:off x="-1452563" y="-1390650"/>
            <a:ext cx="11113" cy="11112"/>
          </a:xfrm>
          <a:prstGeom prst="rect">
            <a:avLst/>
          </a:prstGeom>
          <a:noFill/>
        </p:spPr>
      </p:pic>
      <p:pic>
        <p:nvPicPr>
          <p:cNvPr id="557090" name="Picture 34" descr="space"/>
          <p:cNvPicPr>
            <a:picLocks noChangeAspect="1" noChangeArrowheads="1"/>
          </p:cNvPicPr>
          <p:nvPr/>
        </p:nvPicPr>
        <p:blipFill>
          <a:blip r:embed="rId3"/>
          <a:srcRect/>
          <a:stretch>
            <a:fillRect/>
          </a:stretch>
        </p:blipFill>
        <p:spPr bwMode="auto">
          <a:xfrm>
            <a:off x="-1035050" y="-1390650"/>
            <a:ext cx="11112" cy="11112"/>
          </a:xfrm>
          <a:prstGeom prst="rect">
            <a:avLst/>
          </a:prstGeom>
          <a:noFill/>
        </p:spPr>
      </p:pic>
      <p:pic>
        <p:nvPicPr>
          <p:cNvPr id="557091" name="Picture 35" descr="space"/>
          <p:cNvPicPr>
            <a:picLocks noChangeAspect="1" noChangeArrowheads="1"/>
          </p:cNvPicPr>
          <p:nvPr/>
        </p:nvPicPr>
        <p:blipFill>
          <a:blip r:embed="rId3"/>
          <a:srcRect/>
          <a:stretch>
            <a:fillRect/>
          </a:stretch>
        </p:blipFill>
        <p:spPr bwMode="auto">
          <a:xfrm>
            <a:off x="-412750" y="-1390650"/>
            <a:ext cx="11112" cy="11112"/>
          </a:xfrm>
          <a:prstGeom prst="rect">
            <a:avLst/>
          </a:prstGeom>
          <a:noFill/>
        </p:spPr>
      </p:pic>
      <p:pic>
        <p:nvPicPr>
          <p:cNvPr id="557092" name="Picture 36" descr="space"/>
          <p:cNvPicPr>
            <a:picLocks noChangeAspect="1" noChangeArrowheads="1"/>
          </p:cNvPicPr>
          <p:nvPr/>
        </p:nvPicPr>
        <p:blipFill>
          <a:blip r:embed="rId3"/>
          <a:srcRect/>
          <a:stretch>
            <a:fillRect/>
          </a:stretch>
        </p:blipFill>
        <p:spPr bwMode="auto">
          <a:xfrm>
            <a:off x="-153988" y="-1390650"/>
            <a:ext cx="11113" cy="11112"/>
          </a:xfrm>
          <a:prstGeom prst="rect">
            <a:avLst/>
          </a:prstGeom>
          <a:noFill/>
        </p:spPr>
      </p:pic>
      <p:pic>
        <p:nvPicPr>
          <p:cNvPr id="557093" name="Picture 37" descr="space"/>
          <p:cNvPicPr>
            <a:picLocks noChangeAspect="1" noChangeArrowheads="1"/>
          </p:cNvPicPr>
          <p:nvPr/>
        </p:nvPicPr>
        <p:blipFill>
          <a:blip r:embed="rId3"/>
          <a:srcRect/>
          <a:stretch>
            <a:fillRect/>
          </a:stretch>
        </p:blipFill>
        <p:spPr bwMode="auto">
          <a:xfrm>
            <a:off x="5210175" y="-1390650"/>
            <a:ext cx="11113" cy="11112"/>
          </a:xfrm>
          <a:prstGeom prst="rect">
            <a:avLst/>
          </a:prstGeom>
          <a:noFill/>
        </p:spPr>
      </p:pic>
      <p:pic>
        <p:nvPicPr>
          <p:cNvPr id="557094" name="Picture 38" descr="space"/>
          <p:cNvPicPr>
            <a:picLocks noChangeAspect="1" noChangeArrowheads="1"/>
          </p:cNvPicPr>
          <p:nvPr/>
        </p:nvPicPr>
        <p:blipFill>
          <a:blip r:embed="rId3"/>
          <a:srcRect/>
          <a:stretch>
            <a:fillRect/>
          </a:stretch>
        </p:blipFill>
        <p:spPr bwMode="auto">
          <a:xfrm>
            <a:off x="6130925" y="-1390650"/>
            <a:ext cx="11113" cy="11112"/>
          </a:xfrm>
          <a:prstGeom prst="rect">
            <a:avLst/>
          </a:prstGeom>
          <a:noFill/>
        </p:spPr>
      </p:pic>
      <p:pic>
        <p:nvPicPr>
          <p:cNvPr id="557095" name="Picture 39" descr="space"/>
          <p:cNvPicPr>
            <a:picLocks noChangeAspect="1" noChangeArrowheads="1"/>
          </p:cNvPicPr>
          <p:nvPr/>
        </p:nvPicPr>
        <p:blipFill>
          <a:blip r:embed="rId3"/>
          <a:srcRect/>
          <a:stretch>
            <a:fillRect/>
          </a:stretch>
        </p:blipFill>
        <p:spPr bwMode="auto">
          <a:xfrm>
            <a:off x="-1035050" y="-773113"/>
            <a:ext cx="11112" cy="11113"/>
          </a:xfrm>
          <a:prstGeom prst="rect">
            <a:avLst/>
          </a:prstGeom>
          <a:noFill/>
        </p:spPr>
      </p:pic>
      <p:pic>
        <p:nvPicPr>
          <p:cNvPr id="557096" name="Picture 40" descr="space"/>
          <p:cNvPicPr>
            <a:picLocks noChangeAspect="1" noChangeArrowheads="1"/>
          </p:cNvPicPr>
          <p:nvPr/>
        </p:nvPicPr>
        <p:blipFill>
          <a:blip r:embed="rId3"/>
          <a:srcRect/>
          <a:stretch>
            <a:fillRect/>
          </a:stretch>
        </p:blipFill>
        <p:spPr bwMode="auto">
          <a:xfrm>
            <a:off x="3530600" y="-773113"/>
            <a:ext cx="11113" cy="11113"/>
          </a:xfrm>
          <a:prstGeom prst="rect">
            <a:avLst/>
          </a:prstGeom>
          <a:noFill/>
        </p:spPr>
      </p:pic>
      <p:pic>
        <p:nvPicPr>
          <p:cNvPr id="557097" name="Picture 41" descr="space"/>
          <p:cNvPicPr>
            <a:picLocks noChangeAspect="1" noChangeArrowheads="1"/>
          </p:cNvPicPr>
          <p:nvPr/>
        </p:nvPicPr>
        <p:blipFill>
          <a:blip r:embed="rId3"/>
          <a:srcRect/>
          <a:stretch>
            <a:fillRect/>
          </a:stretch>
        </p:blipFill>
        <p:spPr bwMode="auto">
          <a:xfrm>
            <a:off x="4873625" y="-773113"/>
            <a:ext cx="11113" cy="11113"/>
          </a:xfrm>
          <a:prstGeom prst="rect">
            <a:avLst/>
          </a:prstGeom>
          <a:noFill/>
        </p:spPr>
      </p:pic>
      <p:pic>
        <p:nvPicPr>
          <p:cNvPr id="557098" name="Picture 42" descr="slide0006_image006"/>
          <p:cNvPicPr>
            <a:picLocks noChangeAspect="1" noChangeArrowheads="1"/>
          </p:cNvPicPr>
          <p:nvPr/>
        </p:nvPicPr>
        <p:blipFill>
          <a:blip r:embed="rId4"/>
          <a:srcRect/>
          <a:stretch>
            <a:fillRect/>
          </a:stretch>
        </p:blipFill>
        <p:spPr bwMode="auto">
          <a:xfrm>
            <a:off x="3351386" y="1263526"/>
            <a:ext cx="5578044" cy="2064988"/>
          </a:xfrm>
          <a:prstGeom prst="rect">
            <a:avLst/>
          </a:prstGeom>
          <a:noFill/>
        </p:spPr>
      </p:pic>
      <p:pic>
        <p:nvPicPr>
          <p:cNvPr id="557099" name="Picture 43" descr="slide0006_image007"/>
          <p:cNvPicPr>
            <a:picLocks noChangeAspect="1" noChangeArrowheads="1"/>
          </p:cNvPicPr>
          <p:nvPr/>
        </p:nvPicPr>
        <p:blipFill>
          <a:blip r:embed="rId5"/>
          <a:srcRect/>
          <a:stretch>
            <a:fillRect/>
          </a:stretch>
        </p:blipFill>
        <p:spPr bwMode="auto">
          <a:xfrm>
            <a:off x="3338513" y="3406650"/>
            <a:ext cx="5657850" cy="3143250"/>
          </a:xfrm>
          <a:prstGeom prst="rect">
            <a:avLst/>
          </a:prstGeom>
          <a:noFill/>
        </p:spPr>
      </p:pic>
      <p:sp>
        <p:nvSpPr>
          <p:cNvPr id="557072" name="Rectangle 16"/>
          <p:cNvSpPr>
            <a:spLocks noChangeArrowheads="1"/>
          </p:cNvSpPr>
          <p:nvPr/>
        </p:nvSpPr>
        <p:spPr bwMode="auto">
          <a:xfrm>
            <a:off x="85725" y="1213658"/>
            <a:ext cx="3346450" cy="4783916"/>
          </a:xfrm>
          <a:prstGeom prst="rect">
            <a:avLst/>
          </a:prstGeom>
          <a:noFill/>
          <a:ln w="25400">
            <a:noFill/>
            <a:miter lim="800000"/>
            <a:headEnd/>
            <a:tailEnd type="none" w="sm" len="lg"/>
          </a:ln>
          <a:effectLst/>
        </p:spPr>
        <p:txBody>
          <a:bodyPr/>
          <a:lstStyle/>
          <a:p>
            <a:r>
              <a:rPr lang="en-US" altLang="zh-CN" sz="2400" dirty="0" smtClean="0">
                <a:latin typeface="Times New Roman" pitchFamily="18" charset="0"/>
                <a:ea typeface="宋体" pitchFamily="2" charset="-122"/>
                <a:cs typeface="Times New Roman" pitchFamily="18" charset="0"/>
              </a:rPr>
              <a:t>A </a:t>
            </a:r>
            <a:r>
              <a:rPr lang="en-US" altLang="zh-CN" sz="2400" dirty="0">
                <a:latin typeface="Times New Roman" pitchFamily="18" charset="0"/>
                <a:ea typeface="宋体" pitchFamily="2" charset="-122"/>
                <a:cs typeface="Times New Roman" pitchFamily="18" charset="0"/>
              </a:rPr>
              <a:t>comparison of the two color wheels shows which color combinations would be</a:t>
            </a:r>
            <a:r>
              <a:rPr lang="en-US" altLang="zh-CN" sz="2400" dirty="0">
                <a:latin typeface="Times New Roman" pitchFamily="18" charset="0"/>
                <a:cs typeface="Times New Roman" pitchFamily="18" charset="0"/>
              </a:rPr>
              <a:t> </a:t>
            </a:r>
            <a:r>
              <a:rPr lang="en-US" altLang="zh-CN" sz="2400" dirty="0">
                <a:latin typeface="Times New Roman" pitchFamily="18" charset="0"/>
                <a:ea typeface="宋体" pitchFamily="2" charset="-122"/>
                <a:cs typeface="Times New Roman" pitchFamily="18" charset="0"/>
              </a:rPr>
              <a:t>difficult to see.  Graphics cause the most problems, but the colors can be economically illustrated as text examples, below.  The right-hand column illustrates</a:t>
            </a:r>
            <a:r>
              <a:rPr lang="en-US" altLang="zh-CN" sz="2400" dirty="0">
                <a:latin typeface="Times New Roman" pitchFamily="18" charset="0"/>
                <a:cs typeface="Times New Roman" pitchFamily="18" charset="0"/>
              </a:rPr>
              <a:t> </a:t>
            </a:r>
            <a:r>
              <a:rPr lang="en-US" altLang="zh-CN" sz="2400" dirty="0">
                <a:latin typeface="Times New Roman" pitchFamily="18" charset="0"/>
                <a:ea typeface="宋体" pitchFamily="2" charset="-122"/>
                <a:cs typeface="Times New Roman" pitchFamily="18" charset="0"/>
              </a:rPr>
              <a:t>how the left hand column might look to a color blind person.</a:t>
            </a:r>
            <a:endParaRPr lang="en-US" altLang="zh-CN" sz="2400" dirty="0">
              <a:latin typeface="Times New Roman" pitchFamily="18" charset="0"/>
              <a:cs typeface="Times New Roman" pitchFamily="18" charset="0"/>
            </a:endParaRPr>
          </a:p>
        </p:txBody>
      </p:sp>
      <p:sp>
        <p:nvSpPr>
          <p:cNvPr id="38" name="矩形 37"/>
          <p:cNvSpPr/>
          <p:nvPr/>
        </p:nvSpPr>
        <p:spPr>
          <a:xfrm>
            <a:off x="2445271" y="299746"/>
            <a:ext cx="4711546" cy="769441"/>
          </a:xfrm>
          <a:prstGeom prst="rect">
            <a:avLst/>
          </a:prstGeom>
        </p:spPr>
        <p:txBody>
          <a:bodyPr wrap="none">
            <a:spAutoFit/>
          </a:bodyPr>
          <a:lstStyle/>
          <a:p>
            <a:pPr lvl="0"/>
            <a:r>
              <a:rPr lang="zh-CN" altLang="en-US" sz="4400" b="1" dirty="0" smtClean="0">
                <a:solidFill>
                  <a:srgbClr val="000000"/>
                </a:solidFill>
                <a:latin typeface="Arial" charset="0"/>
                <a:ea typeface="宋体" pitchFamily="2" charset="-122"/>
                <a:cs typeface="Arial" charset="0"/>
              </a:rPr>
              <a:t>考虑双色视觉人群</a:t>
            </a:r>
            <a:endParaRPr lang="zh-CN" altLang="en-US" sz="4400" b="1" dirty="0">
              <a:solidFill>
                <a:srgbClr val="000000"/>
              </a:solidFill>
              <a:latin typeface="Arial" charset="0"/>
              <a:ea typeface="宋体" pitchFamily="2" charset="-122"/>
              <a:cs typeface="Arial" charset="0"/>
            </a:endParaRPr>
          </a:p>
        </p:txBody>
      </p:sp>
    </p:spTree>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960100" y="171050"/>
            <a:ext cx="7467600" cy="1446550"/>
          </a:xfrm>
        </p:spPr>
        <p:txBody>
          <a:bodyPr/>
          <a:lstStyle/>
          <a:p>
            <a:r>
              <a:rPr lang="en-US" altLang="zh-CN" dirty="0">
                <a:solidFill>
                  <a:schemeClr val="tx1"/>
                </a:solidFill>
                <a:latin typeface="Times New Roman" pitchFamily="18" charset="0"/>
                <a:ea typeface="+mn-ea"/>
                <a:cs typeface="Times New Roman" pitchFamily="18" charset="0"/>
              </a:rPr>
              <a:t>Human vision</a:t>
            </a:r>
            <a:br>
              <a:rPr lang="en-US" altLang="zh-CN" dirty="0">
                <a:solidFill>
                  <a:schemeClr val="tx1"/>
                </a:solidFill>
                <a:latin typeface="Times New Roman" pitchFamily="18" charset="0"/>
                <a:ea typeface="+mn-ea"/>
                <a:cs typeface="Times New Roman" pitchFamily="18" charset="0"/>
              </a:rPr>
            </a:br>
            <a:r>
              <a:rPr lang="zh-CN" altLang="en-US" b="1" dirty="0">
                <a:solidFill>
                  <a:schemeClr val="tx1"/>
                </a:solidFill>
                <a:latin typeface="Times New Roman" pitchFamily="18" charset="0"/>
                <a:ea typeface="+mn-ea"/>
                <a:cs typeface="Times New Roman" pitchFamily="18" charset="0"/>
              </a:rPr>
              <a:t>人眼视觉</a:t>
            </a:r>
          </a:p>
        </p:txBody>
      </p:sp>
      <p:sp>
        <p:nvSpPr>
          <p:cNvPr id="147462" name="Rectangle 6"/>
          <p:cNvSpPr>
            <a:spLocks noGrp="1" noChangeArrowheads="1"/>
          </p:cNvSpPr>
          <p:nvPr>
            <p:ph type="body" idx="1"/>
          </p:nvPr>
        </p:nvSpPr>
        <p:spPr>
          <a:xfrm>
            <a:off x="800100" y="1704975"/>
            <a:ext cx="7543800" cy="4114800"/>
          </a:xfrm>
          <a:noFill/>
          <a:ln/>
        </p:spPr>
        <p:txBody>
          <a:bodyPr/>
          <a:lstStyle/>
          <a:p>
            <a:pPr algn="just">
              <a:buClr>
                <a:srgbClr val="FFFF00"/>
              </a:buClr>
              <a:buFont typeface="Wingdings" pitchFamily="2" charset="2"/>
              <a:buNone/>
            </a:pPr>
            <a:r>
              <a:rPr lang="zh-CN" altLang="en-US" dirty="0">
                <a:latin typeface="Times New Roman" pitchFamily="18" charset="0"/>
                <a:cs typeface="Times New Roman" pitchFamily="18" charset="0"/>
              </a:rPr>
              <a:t>感光细胞</a:t>
            </a:r>
            <a:r>
              <a:rPr lang="en-US" altLang="zh-CN" dirty="0">
                <a:latin typeface="Times New Roman" pitchFamily="18" charset="0"/>
                <a:cs typeface="Times New Roman" pitchFamily="18" charset="0"/>
              </a:rPr>
              <a:t>(photoreceptor cells)</a:t>
            </a:r>
            <a:r>
              <a:rPr lang="zh-CN" altLang="en-US" dirty="0">
                <a:latin typeface="Times New Roman" pitchFamily="18" charset="0"/>
                <a:cs typeface="Times New Roman" pitchFamily="18" charset="0"/>
              </a:rPr>
              <a:t>：</a:t>
            </a:r>
          </a:p>
          <a:p>
            <a:pPr lvl="1" algn="just">
              <a:buClr>
                <a:srgbClr val="333333"/>
              </a:buClr>
              <a:buFont typeface="Wingdings" pitchFamily="2" charset="2"/>
              <a:buChar char="l"/>
            </a:pPr>
            <a:r>
              <a:rPr lang="zh-CN" altLang="en-US" sz="3200" dirty="0">
                <a:latin typeface="Times New Roman" pitchFamily="18" charset="0"/>
                <a:cs typeface="Times New Roman" pitchFamily="18" charset="0"/>
              </a:rPr>
              <a:t>    杆状细胞</a:t>
            </a:r>
            <a:r>
              <a:rPr lang="en-US" altLang="zh-CN" sz="3200" dirty="0">
                <a:latin typeface="Times New Roman" pitchFamily="18" charset="0"/>
                <a:cs typeface="Times New Roman" pitchFamily="18" charset="0"/>
              </a:rPr>
              <a:t>(rod)</a:t>
            </a:r>
            <a:r>
              <a:rPr lang="zh-CN" altLang="en-US" sz="3200" dirty="0">
                <a:latin typeface="Times New Roman" pitchFamily="18" charset="0"/>
                <a:cs typeface="Times New Roman" pitchFamily="18" charset="0"/>
              </a:rPr>
              <a:t>：单色夜视</a:t>
            </a:r>
          </a:p>
          <a:p>
            <a:pPr lvl="1" algn="just">
              <a:buClr>
                <a:srgbClr val="333333"/>
              </a:buClr>
              <a:buFont typeface="Wingdings" pitchFamily="2" charset="2"/>
              <a:buChar char="l"/>
            </a:pPr>
            <a:r>
              <a:rPr lang="zh-CN" altLang="en-US" sz="3200" dirty="0">
                <a:latin typeface="Times New Roman" pitchFamily="18" charset="0"/>
                <a:cs typeface="Times New Roman" pitchFamily="18" charset="0"/>
              </a:rPr>
              <a:t>    锥状细胞</a:t>
            </a:r>
            <a:r>
              <a:rPr lang="en-US" altLang="zh-CN" sz="3200" dirty="0">
                <a:latin typeface="Times New Roman" pitchFamily="18" charset="0"/>
                <a:cs typeface="Times New Roman" pitchFamily="18" charset="0"/>
              </a:rPr>
              <a:t>(cone)</a:t>
            </a:r>
            <a:r>
              <a:rPr lang="zh-CN" altLang="en-US" sz="3200" dirty="0">
                <a:latin typeface="Times New Roman" pitchFamily="18" charset="0"/>
                <a:cs typeface="Times New Roman" pitchFamily="18" charset="0"/>
              </a:rPr>
              <a:t>：彩色视觉</a:t>
            </a:r>
          </a:p>
          <a:p>
            <a:pPr algn="just">
              <a:buClr>
                <a:srgbClr val="FFFF00"/>
              </a:buClr>
              <a:buFont typeface="Wingdings" pitchFamily="2" charset="2"/>
              <a:buNone/>
            </a:pPr>
            <a:r>
              <a:rPr lang="zh-CN" altLang="en-US" dirty="0">
                <a:solidFill>
                  <a:srgbClr val="FFFF00"/>
                </a:solidFill>
                <a:latin typeface="Times New Roman" pitchFamily="18" charset="0"/>
                <a:cs typeface="Times New Roman" pitchFamily="18" charset="0"/>
              </a:rPr>
              <a:t>        </a:t>
            </a:r>
            <a:r>
              <a:rPr lang="zh-CN" altLang="en-US" dirty="0" smtClean="0">
                <a:solidFill>
                  <a:srgbClr val="FFFF00"/>
                </a:solidFill>
                <a:latin typeface="Times New Roman" pitchFamily="18" charset="0"/>
                <a:cs typeface="Times New Roman" pitchFamily="18" charset="0"/>
              </a:rPr>
              <a:t>        </a:t>
            </a:r>
            <a:r>
              <a:rPr lang="zh-CN" altLang="en-US" dirty="0" smtClean="0">
                <a:solidFill>
                  <a:srgbClr val="CC0000"/>
                </a:solidFill>
                <a:latin typeface="Times New Roman" pitchFamily="18" charset="0"/>
                <a:cs typeface="Times New Roman" pitchFamily="18" charset="0"/>
              </a:rPr>
              <a:t>红</a:t>
            </a:r>
            <a:r>
              <a:rPr lang="en-US" altLang="zh-CN" dirty="0">
                <a:solidFill>
                  <a:srgbClr val="CC0000"/>
                </a:solidFill>
                <a:latin typeface="Times New Roman" pitchFamily="18" charset="0"/>
                <a:cs typeface="Times New Roman" pitchFamily="18" charset="0"/>
              </a:rPr>
              <a:t>(red)</a:t>
            </a:r>
          </a:p>
          <a:p>
            <a:pPr algn="just">
              <a:buClr>
                <a:srgbClr val="FFFF00"/>
              </a:buClr>
              <a:buFont typeface="Wingdings" pitchFamily="2" charset="2"/>
              <a:buNone/>
            </a:pPr>
            <a:r>
              <a:rPr lang="en-US" altLang="zh-CN" dirty="0">
                <a:solidFill>
                  <a:srgbClr val="FFFF00"/>
                </a:solidFill>
                <a:latin typeface="Times New Roman" pitchFamily="18" charset="0"/>
                <a:cs typeface="Times New Roman" pitchFamily="18" charset="0"/>
              </a:rPr>
              <a:t>        </a:t>
            </a:r>
            <a:r>
              <a:rPr lang="en-US" altLang="zh-CN" dirty="0" smtClean="0">
                <a:solidFill>
                  <a:srgbClr val="FFFF00"/>
                </a:solidFill>
                <a:latin typeface="Times New Roman" pitchFamily="18" charset="0"/>
                <a:cs typeface="Times New Roman" pitchFamily="18" charset="0"/>
              </a:rPr>
              <a:t>        </a:t>
            </a:r>
            <a:r>
              <a:rPr lang="zh-CN" altLang="en-US" dirty="0" smtClean="0">
                <a:solidFill>
                  <a:srgbClr val="00FF00"/>
                </a:solidFill>
                <a:latin typeface="Times New Roman" pitchFamily="18" charset="0"/>
                <a:cs typeface="Times New Roman" pitchFamily="18" charset="0"/>
              </a:rPr>
              <a:t>绿</a:t>
            </a:r>
            <a:r>
              <a:rPr lang="en-US" altLang="zh-CN" dirty="0">
                <a:solidFill>
                  <a:srgbClr val="00FF00"/>
                </a:solidFill>
                <a:latin typeface="Times New Roman" pitchFamily="18" charset="0"/>
                <a:cs typeface="Times New Roman" pitchFamily="18" charset="0"/>
              </a:rPr>
              <a:t>(green)</a:t>
            </a:r>
          </a:p>
          <a:p>
            <a:pPr algn="just">
              <a:buClr>
                <a:srgbClr val="FFFF00"/>
              </a:buClr>
              <a:buFont typeface="Wingdings" pitchFamily="2" charset="2"/>
              <a:buNone/>
            </a:pPr>
            <a:r>
              <a:rPr lang="en-US" altLang="zh-CN" dirty="0">
                <a:solidFill>
                  <a:srgbClr val="FFFF00"/>
                </a:solidFill>
                <a:latin typeface="Times New Roman" pitchFamily="18" charset="0"/>
                <a:cs typeface="Times New Roman" pitchFamily="18" charset="0"/>
              </a:rPr>
              <a:t>        </a:t>
            </a:r>
            <a:r>
              <a:rPr lang="en-US" altLang="zh-CN" dirty="0" smtClean="0">
                <a:solidFill>
                  <a:srgbClr val="FFFF00"/>
                </a:solidFill>
                <a:latin typeface="Times New Roman" pitchFamily="18" charset="0"/>
                <a:cs typeface="Times New Roman" pitchFamily="18" charset="0"/>
              </a:rPr>
              <a:t>        </a:t>
            </a:r>
            <a:r>
              <a:rPr lang="zh-CN" altLang="en-US" dirty="0" smtClean="0">
                <a:solidFill>
                  <a:srgbClr val="0000FF"/>
                </a:solidFill>
                <a:latin typeface="Times New Roman" pitchFamily="18" charset="0"/>
                <a:cs typeface="Times New Roman" pitchFamily="18" charset="0"/>
              </a:rPr>
              <a:t>蓝</a:t>
            </a:r>
            <a:r>
              <a:rPr lang="en-US" altLang="zh-CN" dirty="0">
                <a:solidFill>
                  <a:srgbClr val="0000FF"/>
                </a:solidFill>
                <a:latin typeface="Times New Roman" pitchFamily="18" charset="0"/>
                <a:cs typeface="Times New Roman" pitchFamily="18" charset="0"/>
              </a:rPr>
              <a:t>(blue)</a:t>
            </a:r>
          </a:p>
          <a:p>
            <a:pPr algn="just">
              <a:buClr>
                <a:srgbClr val="FFFF00"/>
              </a:buClr>
              <a:buFont typeface="Wingdings" pitchFamily="2" charset="2"/>
              <a:buNone/>
            </a:pPr>
            <a:r>
              <a:rPr lang="en-US" altLang="zh-CN" dirty="0" smtClean="0">
                <a:latin typeface="Times New Roman" pitchFamily="18" charset="0"/>
                <a:cs typeface="Times New Roman" pitchFamily="18" charset="0"/>
              </a:rPr>
              <a:t>             Primary </a:t>
            </a:r>
            <a:r>
              <a:rPr lang="en-US" altLang="zh-CN" dirty="0">
                <a:latin typeface="Times New Roman" pitchFamily="18" charset="0"/>
                <a:cs typeface="Times New Roman" pitchFamily="18" charset="0"/>
              </a:rPr>
              <a:t>Color </a:t>
            </a:r>
            <a:r>
              <a:rPr lang="zh-CN" altLang="en-US" dirty="0">
                <a:latin typeface="Times New Roman" pitchFamily="18" charset="0"/>
                <a:cs typeface="Times New Roman" pitchFamily="18" charset="0"/>
              </a:rPr>
              <a:t>基色</a:t>
            </a:r>
          </a:p>
        </p:txBody>
      </p:sp>
    </p:spTree>
  </p:cSld>
  <p:clrMapOvr>
    <a:masterClrMapping/>
  </p:clrMapOvr>
  <p:transition>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1168" name="Rectangle 16"/>
          <p:cNvSpPr>
            <a:spLocks noChangeArrowheads="1"/>
          </p:cNvSpPr>
          <p:nvPr/>
        </p:nvSpPr>
        <p:spPr bwMode="auto">
          <a:xfrm>
            <a:off x="482600" y="798024"/>
            <a:ext cx="8518525" cy="1496926"/>
          </a:xfrm>
          <a:prstGeom prst="rect">
            <a:avLst/>
          </a:prstGeom>
          <a:noFill/>
          <a:ln w="25400">
            <a:noFill/>
            <a:miter lim="800000"/>
            <a:headEnd/>
            <a:tailEnd type="none" w="sm" len="lg"/>
          </a:ln>
          <a:effectLst/>
        </p:spPr>
        <p:txBody>
          <a:bodyPr/>
          <a:lstStyle/>
          <a:p>
            <a:r>
              <a:rPr lang="en-US" altLang="zh-CN" sz="2400" dirty="0">
                <a:latin typeface="Times New Roman" pitchFamily="18" charset="0"/>
                <a:ea typeface="宋体" pitchFamily="2" charset="-122"/>
                <a:cs typeface="Times New Roman" pitchFamily="18" charset="0"/>
              </a:rPr>
              <a:t>Some examples of color combinations that are easily seen by a color blind person</a:t>
            </a:r>
            <a:r>
              <a:rPr lang="en-US" altLang="zh-CN" sz="2400" dirty="0">
                <a:latin typeface="Times New Roman" pitchFamily="18" charset="0"/>
                <a:cs typeface="Times New Roman" pitchFamily="18" charset="0"/>
              </a:rPr>
              <a:t> </a:t>
            </a:r>
            <a:r>
              <a:rPr lang="en-US" altLang="zh-CN" sz="2400" dirty="0">
                <a:latin typeface="Times New Roman" pitchFamily="18" charset="0"/>
                <a:ea typeface="宋体" pitchFamily="2" charset="-122"/>
                <a:cs typeface="Times New Roman" pitchFamily="18" charset="0"/>
              </a:rPr>
              <a:t>are shown below.  These are illustrated as text examples but these principles are</a:t>
            </a:r>
            <a:r>
              <a:rPr lang="en-US" altLang="zh-CN" sz="2400" dirty="0">
                <a:latin typeface="Times New Roman" pitchFamily="18" charset="0"/>
                <a:cs typeface="Times New Roman" pitchFamily="18" charset="0"/>
              </a:rPr>
              <a:t> </a:t>
            </a:r>
            <a:r>
              <a:rPr lang="en-US" altLang="zh-CN" sz="2400" dirty="0">
                <a:latin typeface="Times New Roman" pitchFamily="18" charset="0"/>
                <a:ea typeface="宋体" pitchFamily="2" charset="-122"/>
                <a:cs typeface="Times New Roman" pitchFamily="18" charset="0"/>
              </a:rPr>
              <a:t>most important to keep in mind when preparing drawings, graphs, and figures</a:t>
            </a:r>
            <a:r>
              <a:rPr lang="en-US" altLang="zh-CN" sz="2400" dirty="0" smtClean="0">
                <a:latin typeface="Times New Roman" pitchFamily="18" charset="0"/>
                <a:ea typeface="宋体" pitchFamily="2" charset="-122"/>
                <a:cs typeface="Times New Roman" pitchFamily="18" charset="0"/>
              </a:rPr>
              <a:t>.</a:t>
            </a:r>
            <a:endParaRPr lang="zh-CN" altLang="en-US" sz="2400" b="1" dirty="0">
              <a:latin typeface="Arial" charset="0"/>
              <a:ea typeface="宋体" pitchFamily="2" charset="-122"/>
              <a:cs typeface="Arial" charset="0"/>
            </a:endParaRPr>
          </a:p>
        </p:txBody>
      </p:sp>
      <p:pic>
        <p:nvPicPr>
          <p:cNvPr id="561192" name="Picture 40" descr="slide0008_image009"/>
          <p:cNvPicPr>
            <a:picLocks noChangeAspect="1" noChangeArrowheads="1"/>
          </p:cNvPicPr>
          <p:nvPr/>
        </p:nvPicPr>
        <p:blipFill>
          <a:blip r:embed="rId3"/>
          <a:srcRect/>
          <a:stretch>
            <a:fillRect/>
          </a:stretch>
        </p:blipFill>
        <p:spPr bwMode="auto">
          <a:xfrm>
            <a:off x="1562795" y="2327563"/>
            <a:ext cx="6006985" cy="2223781"/>
          </a:xfrm>
          <a:prstGeom prst="rect">
            <a:avLst/>
          </a:prstGeom>
          <a:noFill/>
        </p:spPr>
      </p:pic>
      <p:pic>
        <p:nvPicPr>
          <p:cNvPr id="561193" name="Picture 41" descr="slide0008_image010"/>
          <p:cNvPicPr>
            <a:picLocks noChangeAspect="1" noChangeArrowheads="1"/>
          </p:cNvPicPr>
          <p:nvPr/>
        </p:nvPicPr>
        <p:blipFill>
          <a:blip r:embed="rId4"/>
          <a:srcRect/>
          <a:stretch>
            <a:fillRect/>
          </a:stretch>
        </p:blipFill>
        <p:spPr bwMode="auto">
          <a:xfrm>
            <a:off x="1543050" y="4587875"/>
            <a:ext cx="6057900" cy="2046288"/>
          </a:xfrm>
          <a:prstGeom prst="rect">
            <a:avLst/>
          </a:prstGeom>
          <a:noFill/>
        </p:spPr>
      </p:pic>
      <p:sp>
        <p:nvSpPr>
          <p:cNvPr id="37" name="矩形 36"/>
          <p:cNvSpPr/>
          <p:nvPr/>
        </p:nvSpPr>
        <p:spPr>
          <a:xfrm>
            <a:off x="2909445" y="149973"/>
            <a:ext cx="3316721" cy="769441"/>
          </a:xfrm>
          <a:prstGeom prst="rect">
            <a:avLst/>
          </a:prstGeom>
        </p:spPr>
        <p:txBody>
          <a:bodyPr wrap="square">
            <a:spAutoFit/>
          </a:bodyPr>
          <a:lstStyle/>
          <a:p>
            <a:pPr algn="ctr"/>
            <a:r>
              <a:rPr lang="zh-CN" altLang="en-US" sz="4400" b="1" dirty="0" smtClean="0">
                <a:solidFill>
                  <a:srgbClr val="000000"/>
                </a:solidFill>
                <a:latin typeface="Arial" charset="0"/>
                <a:ea typeface="宋体" pitchFamily="2" charset="-122"/>
                <a:cs typeface="Arial" charset="0"/>
              </a:rPr>
              <a:t>正确的方案</a:t>
            </a:r>
            <a:endParaRPr lang="zh-CN" altLang="en-US" sz="4400" dirty="0"/>
          </a:p>
        </p:txBody>
      </p:sp>
    </p:spTree>
  </p:cSld>
  <p:clrMapOvr>
    <a:masterClrMapping/>
  </p:clrMapOvr>
  <p:transition>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63220" name="Picture 20" descr="slide0009_image011"/>
          <p:cNvPicPr>
            <a:picLocks noChangeAspect="1" noChangeArrowheads="1"/>
          </p:cNvPicPr>
          <p:nvPr/>
        </p:nvPicPr>
        <p:blipFill>
          <a:blip r:embed="rId3"/>
          <a:srcRect/>
          <a:stretch>
            <a:fillRect/>
          </a:stretch>
        </p:blipFill>
        <p:spPr bwMode="auto">
          <a:xfrm>
            <a:off x="1629290" y="1050575"/>
            <a:ext cx="6217919" cy="2141512"/>
          </a:xfrm>
          <a:prstGeom prst="rect">
            <a:avLst/>
          </a:prstGeom>
          <a:noFill/>
        </p:spPr>
      </p:pic>
      <p:pic>
        <p:nvPicPr>
          <p:cNvPr id="563221" name="Picture 21" descr="slide0009_image012"/>
          <p:cNvPicPr>
            <a:picLocks noChangeAspect="1" noChangeArrowheads="1"/>
          </p:cNvPicPr>
          <p:nvPr/>
        </p:nvPicPr>
        <p:blipFill>
          <a:blip r:embed="rId4"/>
          <a:srcRect/>
          <a:stretch>
            <a:fillRect/>
          </a:stretch>
        </p:blipFill>
        <p:spPr bwMode="auto">
          <a:xfrm>
            <a:off x="1611625" y="3342488"/>
            <a:ext cx="6286500" cy="3257550"/>
          </a:xfrm>
          <a:prstGeom prst="rect">
            <a:avLst/>
          </a:prstGeom>
          <a:noFill/>
        </p:spPr>
      </p:pic>
      <p:sp>
        <p:nvSpPr>
          <p:cNvPr id="23" name="矩形 22"/>
          <p:cNvSpPr/>
          <p:nvPr/>
        </p:nvSpPr>
        <p:spPr>
          <a:xfrm>
            <a:off x="3092320" y="149973"/>
            <a:ext cx="3316721" cy="769441"/>
          </a:xfrm>
          <a:prstGeom prst="rect">
            <a:avLst/>
          </a:prstGeom>
        </p:spPr>
        <p:txBody>
          <a:bodyPr wrap="square">
            <a:spAutoFit/>
          </a:bodyPr>
          <a:lstStyle/>
          <a:p>
            <a:pPr algn="ctr"/>
            <a:r>
              <a:rPr lang="zh-CN" altLang="en-US" sz="4400" b="1" dirty="0" smtClean="0">
                <a:solidFill>
                  <a:srgbClr val="000000"/>
                </a:solidFill>
                <a:latin typeface="Arial" charset="0"/>
                <a:ea typeface="宋体" pitchFamily="2" charset="-122"/>
                <a:cs typeface="Arial" charset="0"/>
              </a:rPr>
              <a:t>正确的方案</a:t>
            </a:r>
            <a:endParaRPr lang="zh-CN" altLang="en-US" sz="4400" dirty="0"/>
          </a:p>
        </p:txBody>
      </p:sp>
    </p:spTree>
  </p:cSld>
  <p:clrMapOvr>
    <a:masterClrMapping/>
  </p:clrMapOvr>
  <p:transition>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65251" name="Picture 3" descr="baby"/>
          <p:cNvPicPr>
            <a:picLocks noChangeAspect="1" noChangeArrowheads="1"/>
          </p:cNvPicPr>
          <p:nvPr/>
        </p:nvPicPr>
        <p:blipFill>
          <a:blip r:embed="rId3"/>
          <a:srcRect/>
          <a:stretch>
            <a:fillRect/>
          </a:stretch>
        </p:blipFill>
        <p:spPr bwMode="auto">
          <a:xfrm>
            <a:off x="428625" y="2273300"/>
            <a:ext cx="8491538" cy="4184650"/>
          </a:xfrm>
          <a:prstGeom prst="rect">
            <a:avLst/>
          </a:prstGeom>
          <a:noFill/>
        </p:spPr>
      </p:pic>
      <p:grpSp>
        <p:nvGrpSpPr>
          <p:cNvPr id="565269" name="Group 21"/>
          <p:cNvGrpSpPr>
            <a:grpSpLocks/>
          </p:cNvGrpSpPr>
          <p:nvPr/>
        </p:nvGrpSpPr>
        <p:grpSpPr bwMode="auto">
          <a:xfrm>
            <a:off x="2752725" y="203923"/>
            <a:ext cx="3608388" cy="1824038"/>
            <a:chOff x="1291" y="212"/>
            <a:chExt cx="2273" cy="1149"/>
          </a:xfrm>
        </p:grpSpPr>
        <p:pic>
          <p:nvPicPr>
            <p:cNvPr id="565255" name="Picture 7" descr="cones"/>
            <p:cNvPicPr>
              <a:picLocks noChangeAspect="1" noChangeArrowheads="1"/>
            </p:cNvPicPr>
            <p:nvPr/>
          </p:nvPicPr>
          <p:blipFill>
            <a:blip r:embed="rId4"/>
            <a:srcRect/>
            <a:stretch>
              <a:fillRect/>
            </a:stretch>
          </p:blipFill>
          <p:spPr bwMode="auto">
            <a:xfrm>
              <a:off x="1291" y="596"/>
              <a:ext cx="756" cy="763"/>
            </a:xfrm>
            <a:prstGeom prst="rect">
              <a:avLst/>
            </a:prstGeom>
            <a:noFill/>
          </p:spPr>
        </p:pic>
        <p:pic>
          <p:nvPicPr>
            <p:cNvPr id="565261" name="Picture 13" descr="cones"/>
            <p:cNvPicPr>
              <a:picLocks noChangeAspect="1" noChangeArrowheads="1"/>
            </p:cNvPicPr>
            <p:nvPr/>
          </p:nvPicPr>
          <p:blipFill>
            <a:blip r:embed="rId4"/>
            <a:srcRect/>
            <a:stretch>
              <a:fillRect/>
            </a:stretch>
          </p:blipFill>
          <p:spPr bwMode="auto">
            <a:xfrm>
              <a:off x="2052" y="598"/>
              <a:ext cx="756" cy="763"/>
            </a:xfrm>
            <a:prstGeom prst="rect">
              <a:avLst/>
            </a:prstGeom>
            <a:noFill/>
          </p:spPr>
        </p:pic>
        <p:sp>
          <p:nvSpPr>
            <p:cNvPr id="565262" name="Text Box 14"/>
            <p:cNvSpPr txBox="1">
              <a:spLocks noChangeArrowheads="1"/>
            </p:cNvSpPr>
            <p:nvPr/>
          </p:nvSpPr>
          <p:spPr bwMode="auto">
            <a:xfrm>
              <a:off x="2084" y="212"/>
              <a:ext cx="787" cy="485"/>
            </a:xfrm>
            <a:prstGeom prst="rect">
              <a:avLst/>
            </a:prstGeom>
            <a:noFill/>
            <a:ln w="25400">
              <a:noFill/>
              <a:miter lim="800000"/>
              <a:headEnd/>
              <a:tailEnd type="none" w="sm" len="lg"/>
            </a:ln>
            <a:effectLst/>
          </p:spPr>
          <p:txBody>
            <a:bodyPr wrap="none">
              <a:spAutoFit/>
            </a:bodyPr>
            <a:lstStyle/>
            <a:p>
              <a:r>
                <a:rPr lang="en-US" altLang="zh-CN" sz="4400" dirty="0"/>
                <a:t>cone</a:t>
              </a:r>
            </a:p>
          </p:txBody>
        </p:sp>
        <p:pic>
          <p:nvPicPr>
            <p:cNvPr id="565267" name="Picture 19" descr="cones"/>
            <p:cNvPicPr>
              <a:picLocks noChangeAspect="1" noChangeArrowheads="1"/>
            </p:cNvPicPr>
            <p:nvPr/>
          </p:nvPicPr>
          <p:blipFill>
            <a:blip r:embed="rId4"/>
            <a:srcRect/>
            <a:stretch>
              <a:fillRect/>
            </a:stretch>
          </p:blipFill>
          <p:spPr bwMode="auto">
            <a:xfrm>
              <a:off x="2808" y="597"/>
              <a:ext cx="756" cy="763"/>
            </a:xfrm>
            <a:prstGeom prst="rect">
              <a:avLst/>
            </a:prstGeom>
            <a:noFill/>
          </p:spPr>
        </p:pic>
      </p:grpSp>
    </p:spTree>
  </p:cSld>
  <p:clrMapOvr>
    <a:masterClrMapping/>
  </p:clrMapOvr>
  <p:transition>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67298" name="Picture 2" descr="normal trichromat"/>
          <p:cNvPicPr>
            <a:picLocks noChangeAspect="1" noChangeArrowheads="1"/>
          </p:cNvPicPr>
          <p:nvPr/>
        </p:nvPicPr>
        <p:blipFill>
          <a:blip r:embed="rId3"/>
          <a:srcRect/>
          <a:stretch>
            <a:fillRect/>
          </a:stretch>
        </p:blipFill>
        <p:spPr bwMode="auto">
          <a:xfrm>
            <a:off x="382385" y="1821438"/>
            <a:ext cx="2814841" cy="2775572"/>
          </a:xfrm>
          <a:prstGeom prst="rect">
            <a:avLst/>
          </a:prstGeom>
          <a:noFill/>
        </p:spPr>
      </p:pic>
      <p:pic>
        <p:nvPicPr>
          <p:cNvPr id="567299" name="Picture 3" descr="anomalous trichromat"/>
          <p:cNvPicPr>
            <a:picLocks noChangeAspect="1" noChangeArrowheads="1"/>
          </p:cNvPicPr>
          <p:nvPr/>
        </p:nvPicPr>
        <p:blipFill>
          <a:blip r:embed="rId4"/>
          <a:srcRect/>
          <a:stretch>
            <a:fillRect/>
          </a:stretch>
        </p:blipFill>
        <p:spPr bwMode="auto">
          <a:xfrm>
            <a:off x="3268662" y="1845425"/>
            <a:ext cx="2859069" cy="2759820"/>
          </a:xfrm>
          <a:prstGeom prst="rect">
            <a:avLst/>
          </a:prstGeom>
          <a:noFill/>
        </p:spPr>
      </p:pic>
      <p:pic>
        <p:nvPicPr>
          <p:cNvPr id="567300" name="Picture 4" descr="dichromat"/>
          <p:cNvPicPr>
            <a:picLocks noChangeAspect="1" noChangeArrowheads="1"/>
          </p:cNvPicPr>
          <p:nvPr/>
        </p:nvPicPr>
        <p:blipFill>
          <a:blip r:embed="rId5"/>
          <a:srcRect/>
          <a:stretch>
            <a:fillRect/>
          </a:stretch>
        </p:blipFill>
        <p:spPr bwMode="auto">
          <a:xfrm>
            <a:off x="6216131" y="1862051"/>
            <a:ext cx="2656334" cy="2776445"/>
          </a:xfrm>
          <a:prstGeom prst="rect">
            <a:avLst/>
          </a:prstGeom>
          <a:noFill/>
        </p:spPr>
      </p:pic>
      <p:sp>
        <p:nvSpPr>
          <p:cNvPr id="567301" name="Rectangle 5"/>
          <p:cNvSpPr>
            <a:spLocks noChangeArrowheads="1"/>
          </p:cNvSpPr>
          <p:nvPr/>
        </p:nvSpPr>
        <p:spPr bwMode="auto">
          <a:xfrm>
            <a:off x="2593975" y="787400"/>
            <a:ext cx="4134465" cy="769441"/>
          </a:xfrm>
          <a:prstGeom prst="rect">
            <a:avLst/>
          </a:prstGeom>
          <a:noFill/>
          <a:ln w="25400">
            <a:noFill/>
            <a:miter lim="800000"/>
            <a:headEnd/>
            <a:tailEnd type="none" w="sm" len="lg"/>
          </a:ln>
          <a:effectLst/>
        </p:spPr>
        <p:txBody>
          <a:bodyPr wrap="none">
            <a:spAutoFit/>
          </a:bodyPr>
          <a:lstStyle/>
          <a:p>
            <a:r>
              <a:rPr lang="zh-CN" altLang="en-US" sz="4400" b="1" dirty="0">
                <a:latin typeface="+mn-ea"/>
                <a:ea typeface="+mn-ea"/>
              </a:rPr>
              <a:t>异常的</a:t>
            </a:r>
            <a:r>
              <a:rPr lang="zh-CN" altLang="en-US" sz="4400" b="1" dirty="0" smtClean="0">
                <a:latin typeface="+mn-ea"/>
                <a:ea typeface="+mn-ea"/>
              </a:rPr>
              <a:t>三色视觉</a:t>
            </a:r>
            <a:endParaRPr lang="zh-CN" altLang="en-US" sz="4400" b="1" dirty="0">
              <a:latin typeface="+mn-ea"/>
              <a:ea typeface="+mn-ea"/>
            </a:endParaRPr>
          </a:p>
        </p:txBody>
      </p:sp>
    </p:spTree>
  </p:cSld>
  <p:clrMapOvr>
    <a:masterClrMapping/>
  </p:clrMapOvr>
  <p:transition>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1907" name="Picture 3075">
            <a:hlinkClick r:id="rId3"/>
          </p:cNvPr>
          <p:cNvPicPr>
            <a:picLocks noChangeAspect="1" noChangeArrowheads="1"/>
          </p:cNvPicPr>
          <p:nvPr/>
        </p:nvPicPr>
        <p:blipFill>
          <a:blip r:embed="rId4"/>
          <a:srcRect/>
          <a:stretch>
            <a:fillRect/>
          </a:stretch>
        </p:blipFill>
        <p:spPr bwMode="auto">
          <a:xfrm>
            <a:off x="1446415" y="1058129"/>
            <a:ext cx="7312914" cy="5498706"/>
          </a:xfrm>
          <a:prstGeom prst="rect">
            <a:avLst/>
          </a:prstGeom>
          <a:noFill/>
          <a:ln w="25400">
            <a:noFill/>
            <a:miter lim="800000"/>
            <a:headEnd/>
            <a:tailEnd type="none" w="sm" len="lg"/>
          </a:ln>
          <a:effectLst/>
        </p:spPr>
      </p:pic>
      <p:sp>
        <p:nvSpPr>
          <p:cNvPr id="251908" name="Text Box 3076"/>
          <p:cNvSpPr txBox="1">
            <a:spLocks noChangeArrowheads="1"/>
          </p:cNvSpPr>
          <p:nvPr/>
        </p:nvSpPr>
        <p:spPr bwMode="auto">
          <a:xfrm>
            <a:off x="3338309" y="195325"/>
            <a:ext cx="3013967" cy="769441"/>
          </a:xfrm>
          <a:prstGeom prst="rect">
            <a:avLst/>
          </a:prstGeom>
          <a:noFill/>
          <a:ln w="9525">
            <a:noFill/>
            <a:miter lim="800000"/>
            <a:headEnd/>
            <a:tailEnd/>
          </a:ln>
          <a:effectLst/>
        </p:spPr>
        <p:txBody>
          <a:bodyPr wrap="none">
            <a:spAutoFit/>
          </a:bodyPr>
          <a:lstStyle/>
          <a:p>
            <a:r>
              <a:rPr lang="zh-CN" altLang="en-US" sz="4400" b="1" dirty="0">
                <a:latin typeface="+mn-ea"/>
                <a:ea typeface="+mn-ea"/>
              </a:rPr>
              <a:t>狗是色盲？</a:t>
            </a:r>
          </a:p>
        </p:txBody>
      </p:sp>
      <p:sp>
        <p:nvSpPr>
          <p:cNvPr id="251909" name="Rectangle 3077"/>
          <p:cNvSpPr>
            <a:spLocks noChangeArrowheads="1"/>
          </p:cNvSpPr>
          <p:nvPr/>
        </p:nvSpPr>
        <p:spPr bwMode="auto">
          <a:xfrm>
            <a:off x="518876" y="1203243"/>
            <a:ext cx="515937" cy="3246437"/>
          </a:xfrm>
          <a:prstGeom prst="rect">
            <a:avLst/>
          </a:prstGeom>
          <a:noFill/>
          <a:ln w="9525">
            <a:noFill/>
            <a:miter lim="800000"/>
            <a:headEnd/>
            <a:tailEnd/>
          </a:ln>
          <a:effectLst/>
        </p:spPr>
        <p:txBody>
          <a:bodyPr/>
          <a:lstStyle/>
          <a:p>
            <a:pPr>
              <a:spcBef>
                <a:spcPct val="20000"/>
              </a:spcBef>
              <a:buClr>
                <a:srgbClr val="FFFF00"/>
              </a:buClr>
              <a:buSzPct val="65000"/>
              <a:buFont typeface="Wingdings" pitchFamily="2" charset="2"/>
              <a:buNone/>
            </a:pPr>
            <a:r>
              <a:rPr lang="zh-CN" altLang="en-US" dirty="0">
                <a:latin typeface="+mn-ea"/>
                <a:ea typeface="+mn-ea"/>
              </a:rPr>
              <a:t>点击图片</a:t>
            </a:r>
          </a:p>
          <a:p>
            <a:pPr>
              <a:spcBef>
                <a:spcPct val="20000"/>
              </a:spcBef>
              <a:buClr>
                <a:srgbClr val="FFFF00"/>
              </a:buClr>
              <a:buSzPct val="65000"/>
              <a:buFont typeface="Wingdings" pitchFamily="2" charset="2"/>
              <a:buNone/>
            </a:pPr>
            <a:r>
              <a:rPr lang="zh-CN" altLang="en-US" dirty="0">
                <a:latin typeface="+mn-ea"/>
                <a:ea typeface="+mn-ea"/>
              </a:rPr>
              <a:t>播放视频</a:t>
            </a:r>
          </a:p>
          <a:p>
            <a:pPr>
              <a:spcBef>
                <a:spcPct val="20000"/>
              </a:spcBef>
              <a:buClr>
                <a:srgbClr val="FFFF00"/>
              </a:buClr>
              <a:buSzPct val="65000"/>
              <a:buFont typeface="Wingdings" pitchFamily="2" charset="2"/>
              <a:buNone/>
            </a:pPr>
            <a:endParaRPr lang="en-US" altLang="zh-CN" dirty="0">
              <a:latin typeface="+mn-ea"/>
              <a:ea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1908"/>
                                        </p:tgtEl>
                                        <p:attrNameLst>
                                          <p:attrName>style.visibility</p:attrName>
                                        </p:attrNameLst>
                                      </p:cBhvr>
                                      <p:to>
                                        <p:strVal val="visible"/>
                                      </p:to>
                                    </p:set>
                                    <p:animEffect transition="in" filter="wipe(left)">
                                      <p:cBhvr>
                                        <p:cTn id="7" dur="500"/>
                                        <p:tgtEl>
                                          <p:spTgt spid="251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8"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03" name="Rectangle 3"/>
          <p:cNvSpPr>
            <a:spLocks noGrp="1" noChangeArrowheads="1"/>
          </p:cNvSpPr>
          <p:nvPr>
            <p:ph type="body" idx="1"/>
          </p:nvPr>
        </p:nvSpPr>
        <p:spPr>
          <a:xfrm>
            <a:off x="289675" y="931036"/>
            <a:ext cx="8571692" cy="3840479"/>
          </a:xfrm>
        </p:spPr>
        <p:txBody>
          <a:bodyPr/>
          <a:lstStyle/>
          <a:p>
            <a:pPr marL="0" indent="0">
              <a:lnSpc>
                <a:spcPct val="90000"/>
              </a:lnSpc>
              <a:buNone/>
            </a:pPr>
            <a:r>
              <a:rPr lang="en-US" altLang="zh-CN" sz="2800" b="1" dirty="0"/>
              <a:t>      </a:t>
            </a:r>
            <a:r>
              <a:rPr lang="en-US" altLang="zh-CN" sz="2800" b="1" dirty="0" smtClean="0"/>
              <a:t>     </a:t>
            </a:r>
            <a:r>
              <a:rPr lang="zh-CN" altLang="en-US" dirty="0" smtClean="0">
                <a:latin typeface="+mn-ea"/>
              </a:rPr>
              <a:t>狗</a:t>
            </a:r>
            <a:r>
              <a:rPr lang="zh-CN" altLang="en-US" dirty="0">
                <a:latin typeface="+mn-ea"/>
              </a:rPr>
              <a:t>是</a:t>
            </a:r>
            <a:r>
              <a:rPr lang="zh-CN" altLang="en-US" b="1" dirty="0">
                <a:solidFill>
                  <a:srgbClr val="0000FF"/>
                </a:solidFill>
                <a:latin typeface="+mn-ea"/>
              </a:rPr>
              <a:t>只能看到黑白二色</a:t>
            </a:r>
            <a:r>
              <a:rPr lang="zh-CN" altLang="en-US" dirty="0">
                <a:latin typeface="+mn-ea"/>
              </a:rPr>
              <a:t>的色盲</a:t>
            </a:r>
            <a:r>
              <a:rPr lang="en-US" altLang="zh-CN" dirty="0">
                <a:latin typeface="+mn-ea"/>
              </a:rPr>
              <a:t>——</a:t>
            </a:r>
            <a:r>
              <a:rPr lang="zh-CN" altLang="en-US" dirty="0">
                <a:latin typeface="+mn-ea"/>
              </a:rPr>
              <a:t>这确实是一种</a:t>
            </a:r>
            <a:r>
              <a:rPr lang="zh-CN" altLang="en-US" b="1" dirty="0">
                <a:solidFill>
                  <a:srgbClr val="0000FF"/>
                </a:solidFill>
                <a:latin typeface="+mn-ea"/>
              </a:rPr>
              <a:t>误解</a:t>
            </a:r>
            <a:r>
              <a:rPr lang="zh-CN" altLang="en-US" dirty="0">
                <a:latin typeface="+mn-ea"/>
              </a:rPr>
              <a:t>。不过，如果这里所说的“色盲”是指狗儿只能看到人眼可见光谱中的一部分，那就对了。</a:t>
            </a:r>
            <a:br>
              <a:rPr lang="zh-CN" altLang="en-US" dirty="0">
                <a:latin typeface="+mn-ea"/>
              </a:rPr>
            </a:br>
            <a:r>
              <a:rPr lang="zh-CN" altLang="en-US" dirty="0">
                <a:latin typeface="+mn-ea"/>
              </a:rPr>
              <a:t>　　科学家能用两套方法证明这一点，首先，弄明白狗儿如何“看”非常重要。狗儿的视网膜上有两种颜色感光器官，即视锥细胞，辨别短光波和中长光波，相对应于</a:t>
            </a:r>
            <a:r>
              <a:rPr lang="zh-CN" altLang="en-US" b="1" dirty="0">
                <a:solidFill>
                  <a:srgbClr val="0000FF"/>
                </a:solidFill>
                <a:latin typeface="+mn-ea"/>
              </a:rPr>
              <a:t>蓝色</a:t>
            </a:r>
            <a:r>
              <a:rPr lang="zh-CN" altLang="en-US" dirty="0">
                <a:latin typeface="+mn-ea"/>
              </a:rPr>
              <a:t>调（短光波）和</a:t>
            </a:r>
            <a:r>
              <a:rPr lang="zh-CN" altLang="en-US" b="1" dirty="0">
                <a:solidFill>
                  <a:srgbClr val="0000FF"/>
                </a:solidFill>
                <a:latin typeface="+mn-ea"/>
              </a:rPr>
              <a:t>红－黄色</a:t>
            </a:r>
            <a:r>
              <a:rPr lang="zh-CN" altLang="en-US" dirty="0">
                <a:latin typeface="+mn-ea"/>
              </a:rPr>
              <a:t>调（长光波）。与此不同的是，人类有三种视锥细胞，能看到组成可见光谱的所有颜色。由于狗儿只有两种视锥细胞，</a:t>
            </a:r>
            <a:r>
              <a:rPr lang="zh-CN" altLang="en-US" b="1" dirty="0">
                <a:solidFill>
                  <a:srgbClr val="0000FF"/>
                </a:solidFill>
                <a:latin typeface="+mn-ea"/>
              </a:rPr>
              <a:t>所以它们所能辨别的颜色与人类红绿色盲所看到的颜色一样。 </a:t>
            </a:r>
          </a:p>
        </p:txBody>
      </p:sp>
      <p:sp>
        <p:nvSpPr>
          <p:cNvPr id="3" name="Text Box 3076"/>
          <p:cNvSpPr txBox="1">
            <a:spLocks noChangeArrowheads="1"/>
          </p:cNvSpPr>
          <p:nvPr/>
        </p:nvSpPr>
        <p:spPr bwMode="auto">
          <a:xfrm>
            <a:off x="3321684" y="162079"/>
            <a:ext cx="3013967" cy="769441"/>
          </a:xfrm>
          <a:prstGeom prst="rect">
            <a:avLst/>
          </a:prstGeom>
          <a:noFill/>
          <a:ln w="9525">
            <a:noFill/>
            <a:miter lim="800000"/>
            <a:headEnd/>
            <a:tailEnd/>
          </a:ln>
          <a:effectLst/>
        </p:spPr>
        <p:txBody>
          <a:bodyPr wrap="none">
            <a:spAutoFit/>
          </a:bodyPr>
          <a:lstStyle/>
          <a:p>
            <a:r>
              <a:rPr lang="zh-CN" altLang="en-US" sz="4400" b="1" dirty="0">
                <a:latin typeface="+mn-ea"/>
                <a:ea typeface="+mn-ea"/>
              </a:rPr>
              <a:t>狗是色盲？</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a:xfrm>
            <a:off x="1050763" y="1617175"/>
            <a:ext cx="7467600" cy="584775"/>
          </a:xfrm>
        </p:spPr>
        <p:txBody>
          <a:bodyPr/>
          <a:lstStyle/>
          <a:p>
            <a:pPr algn="l"/>
            <a:r>
              <a:rPr lang="en-US" altLang="zh-CN" sz="3200" dirty="0">
                <a:solidFill>
                  <a:schemeClr val="tx1"/>
                </a:solidFill>
                <a:latin typeface="Times New Roman" pitchFamily="18" charset="0"/>
                <a:ea typeface="+mn-ea"/>
                <a:cs typeface="Times New Roman" pitchFamily="18" charset="0"/>
              </a:rPr>
              <a:t>Key </a:t>
            </a:r>
            <a:r>
              <a:rPr lang="en-US" altLang="zh-CN" sz="3200" dirty="0" smtClean="0">
                <a:solidFill>
                  <a:schemeClr val="tx1"/>
                </a:solidFill>
                <a:latin typeface="Times New Roman" pitchFamily="18" charset="0"/>
                <a:ea typeface="+mn-ea"/>
                <a:cs typeface="Times New Roman" pitchFamily="18" charset="0"/>
              </a:rPr>
              <a:t>Points  </a:t>
            </a:r>
            <a:r>
              <a:rPr lang="zh-CN" altLang="en-US" sz="3200" dirty="0" smtClean="0">
                <a:solidFill>
                  <a:schemeClr val="tx1"/>
                </a:solidFill>
                <a:latin typeface="Times New Roman" pitchFamily="18" charset="0"/>
                <a:ea typeface="+mn-ea"/>
                <a:cs typeface="Times New Roman" pitchFamily="18" charset="0"/>
              </a:rPr>
              <a:t>要点</a:t>
            </a:r>
            <a:r>
              <a:rPr lang="zh-CN" altLang="en-US" sz="3200" dirty="0">
                <a:solidFill>
                  <a:schemeClr val="tx1"/>
                </a:solidFill>
                <a:latin typeface="Times New Roman" pitchFamily="18" charset="0"/>
                <a:ea typeface="+mn-ea"/>
                <a:cs typeface="Times New Roman" pitchFamily="18" charset="0"/>
              </a:rPr>
              <a:t>：</a:t>
            </a:r>
          </a:p>
        </p:txBody>
      </p:sp>
      <p:sp>
        <p:nvSpPr>
          <p:cNvPr id="713731" name="Rectangle 3"/>
          <p:cNvSpPr>
            <a:spLocks noGrp="1" noChangeArrowheads="1"/>
          </p:cNvSpPr>
          <p:nvPr>
            <p:ph type="body" idx="1"/>
          </p:nvPr>
        </p:nvSpPr>
        <p:spPr>
          <a:xfrm>
            <a:off x="1034138" y="2381250"/>
            <a:ext cx="4027719" cy="4114800"/>
          </a:xfrm>
        </p:spPr>
        <p:txBody>
          <a:bodyPr/>
          <a:lstStyle/>
          <a:p>
            <a:pPr>
              <a:buClr>
                <a:schemeClr val="tx1"/>
              </a:buClr>
            </a:pPr>
            <a:r>
              <a:rPr lang="en-US" altLang="zh-CN" dirty="0">
                <a:latin typeface="Times New Roman" pitchFamily="18" charset="0"/>
                <a:cs typeface="Times New Roman" pitchFamily="18" charset="0"/>
              </a:rPr>
              <a:t>Human vision</a:t>
            </a:r>
          </a:p>
          <a:p>
            <a:pPr>
              <a:buClr>
                <a:schemeClr val="tx1"/>
              </a:buClr>
              <a:buNone/>
            </a:pPr>
            <a:r>
              <a:rPr lang="en-US" altLang="zh-CN" b="1" dirty="0" smtClean="0">
                <a:latin typeface="Times New Roman" pitchFamily="18" charset="0"/>
                <a:cs typeface="Times New Roman" pitchFamily="18" charset="0"/>
              </a:rPr>
              <a:t>   </a:t>
            </a:r>
            <a:r>
              <a:rPr lang="zh-CN" altLang="en-US" dirty="0" smtClean="0">
                <a:latin typeface="Times New Roman" pitchFamily="18" charset="0"/>
                <a:cs typeface="Times New Roman" pitchFamily="18" charset="0"/>
              </a:rPr>
              <a:t>人</a:t>
            </a:r>
            <a:r>
              <a:rPr lang="zh-CN" altLang="en-US" dirty="0">
                <a:latin typeface="Times New Roman" pitchFamily="18" charset="0"/>
                <a:cs typeface="Times New Roman" pitchFamily="18" charset="0"/>
              </a:rPr>
              <a:t>眼视觉</a:t>
            </a:r>
          </a:p>
          <a:p>
            <a:pPr>
              <a:buClr>
                <a:schemeClr val="tx1"/>
              </a:buClr>
            </a:pPr>
            <a:r>
              <a:rPr lang="en-US" altLang="zh-CN" dirty="0" err="1">
                <a:latin typeface="Times New Roman" pitchFamily="18" charset="0"/>
                <a:cs typeface="Times New Roman" pitchFamily="18" charset="0"/>
              </a:rPr>
              <a:t>Anormal</a:t>
            </a:r>
            <a:r>
              <a:rPr lang="en-US" altLang="zh-CN" dirty="0">
                <a:latin typeface="Times New Roman" pitchFamily="18" charset="0"/>
                <a:cs typeface="Times New Roman" pitchFamily="18" charset="0"/>
              </a:rPr>
              <a:t> vision</a:t>
            </a:r>
          </a:p>
          <a:p>
            <a:pPr>
              <a:buClr>
                <a:schemeClr val="tx1"/>
              </a:buClr>
              <a:buNone/>
            </a:pP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人眼非正常视觉</a:t>
            </a:r>
          </a:p>
          <a:p>
            <a:pPr>
              <a:buClr>
                <a:schemeClr val="tx1"/>
              </a:buClr>
            </a:pPr>
            <a:r>
              <a:rPr lang="en-US" altLang="zh-CN" dirty="0">
                <a:solidFill>
                  <a:srgbClr val="0000FF"/>
                </a:solidFill>
                <a:latin typeface="Times New Roman" pitchFamily="18" charset="0"/>
                <a:cs typeface="Times New Roman" pitchFamily="18" charset="0"/>
              </a:rPr>
              <a:t>Vision illusion</a:t>
            </a:r>
          </a:p>
          <a:p>
            <a:pPr>
              <a:buClr>
                <a:schemeClr val="tx1"/>
              </a:buClr>
              <a:buNone/>
            </a:pPr>
            <a:r>
              <a:rPr lang="en-US" altLang="zh-CN" dirty="0">
                <a:solidFill>
                  <a:srgbClr val="0000FF"/>
                </a:solidFill>
                <a:latin typeface="Times New Roman" pitchFamily="18" charset="0"/>
                <a:cs typeface="Times New Roman" pitchFamily="18" charset="0"/>
              </a:rPr>
              <a:t>    </a:t>
            </a:r>
            <a:r>
              <a:rPr lang="zh-CN" altLang="en-US" b="1" dirty="0">
                <a:solidFill>
                  <a:srgbClr val="0000FF"/>
                </a:solidFill>
                <a:latin typeface="Times New Roman" pitchFamily="18" charset="0"/>
                <a:cs typeface="Times New Roman" pitchFamily="18" charset="0"/>
              </a:rPr>
              <a:t>人眼错觉</a:t>
            </a:r>
          </a:p>
        </p:txBody>
      </p:sp>
      <p:sp>
        <p:nvSpPr>
          <p:cNvPr id="713732" name="Rectangle 4"/>
          <p:cNvSpPr>
            <a:spLocks noChangeArrowheads="1"/>
          </p:cNvSpPr>
          <p:nvPr/>
        </p:nvSpPr>
        <p:spPr bwMode="auto">
          <a:xfrm>
            <a:off x="842050" y="131363"/>
            <a:ext cx="7467600" cy="1446550"/>
          </a:xfrm>
          <a:prstGeom prst="rect">
            <a:avLst/>
          </a:prstGeom>
          <a:noFill/>
          <a:ln w="9525">
            <a:noFill/>
            <a:miter lim="800000"/>
            <a:headEnd/>
            <a:tailEnd/>
          </a:ln>
          <a:effectLst/>
        </p:spPr>
        <p:txBody>
          <a:bodyPr anchor="b">
            <a:spAutoFit/>
          </a:bodyPr>
          <a:lstStyle/>
          <a:p>
            <a:pPr algn="ctr"/>
            <a:r>
              <a:rPr lang="en-US" altLang="zh-CN" sz="4400" dirty="0">
                <a:latin typeface="Times New Roman" pitchFamily="18" charset="0"/>
                <a:ea typeface="+mn-ea"/>
                <a:cs typeface="Times New Roman" pitchFamily="18" charset="0"/>
              </a:rPr>
              <a:t>Elements of Visual Perception</a:t>
            </a:r>
          </a:p>
          <a:p>
            <a:pPr algn="ctr"/>
            <a:r>
              <a:rPr lang="zh-CN" altLang="en-US" sz="4400" b="1" dirty="0">
                <a:latin typeface="Times New Roman" pitchFamily="18" charset="0"/>
                <a:ea typeface="+mn-ea"/>
                <a:cs typeface="Times New Roman" pitchFamily="18" charset="0"/>
              </a:rPr>
              <a:t>人眼视觉特性</a:t>
            </a:r>
          </a:p>
        </p:txBody>
      </p:sp>
      <p:pic>
        <p:nvPicPr>
          <p:cNvPr id="713733" name="Picture 5" descr="016"/>
          <p:cNvPicPr>
            <a:picLocks noChangeAspect="1" noChangeArrowheads="1" noCrop="1"/>
          </p:cNvPicPr>
          <p:nvPr/>
        </p:nvPicPr>
        <p:blipFill>
          <a:blip r:embed="rId2"/>
          <a:srcRect/>
          <a:stretch>
            <a:fillRect/>
          </a:stretch>
        </p:blipFill>
        <p:spPr bwMode="auto">
          <a:xfrm>
            <a:off x="5622508" y="1807275"/>
            <a:ext cx="1085850" cy="1085850"/>
          </a:xfrm>
          <a:prstGeom prst="rect">
            <a:avLst/>
          </a:prstGeom>
          <a:noFill/>
        </p:spPr>
      </p:pic>
      <p:pic>
        <p:nvPicPr>
          <p:cNvPr id="713734" name="Picture 6" descr="016"/>
          <p:cNvPicPr>
            <a:picLocks noChangeAspect="1" noChangeArrowheads="1" noCrop="1"/>
          </p:cNvPicPr>
          <p:nvPr/>
        </p:nvPicPr>
        <p:blipFill>
          <a:blip r:embed="rId2"/>
          <a:srcRect/>
          <a:stretch>
            <a:fillRect/>
          </a:stretch>
        </p:blipFill>
        <p:spPr bwMode="auto">
          <a:xfrm>
            <a:off x="6814865" y="1816338"/>
            <a:ext cx="1085850" cy="1085850"/>
          </a:xfrm>
          <a:prstGeom prst="rect">
            <a:avLst/>
          </a:prstGeom>
          <a:noFill/>
        </p:spPr>
      </p:pic>
      <p:sp>
        <p:nvSpPr>
          <p:cNvPr id="7" name="Rectangle 3"/>
          <p:cNvSpPr txBox="1">
            <a:spLocks noChangeArrowheads="1"/>
          </p:cNvSpPr>
          <p:nvPr/>
        </p:nvSpPr>
        <p:spPr bwMode="auto">
          <a:xfrm>
            <a:off x="4615538" y="3494314"/>
            <a:ext cx="4512133" cy="2971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Char char="­"/>
              <a:tabLst/>
              <a:defRPr/>
            </a:pPr>
            <a:r>
              <a:rPr lang="en-US" altLang="zh-CN" kern="0" dirty="0" smtClean="0">
                <a:latin typeface="Times New Roman" pitchFamily="18" charset="0"/>
                <a:ea typeface="+mn-ea"/>
                <a:cs typeface="Times New Roman" pitchFamily="18" charset="0"/>
              </a:rPr>
              <a:t>V</a:t>
            </a:r>
            <a:r>
              <a:rPr kumimoji="1" lang="en-US" altLang="zh-CN" sz="3200" b="0" i="0" u="none" strike="noStrike" kern="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ision</a:t>
            </a:r>
            <a:r>
              <a:rPr kumimoji="1" lang="en-US" altLang="zh-CN" sz="32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 in</a:t>
            </a:r>
            <a:r>
              <a:rPr kumimoji="1" lang="en-US" altLang="zh-CN" sz="3200" b="0" i="0" u="none" strike="noStrike" kern="0" cap="none" spc="0" normalizeH="0" noProof="0" dirty="0" smtClean="0">
                <a:ln>
                  <a:noFill/>
                </a:ln>
                <a:solidFill>
                  <a:schemeClr val="tx1"/>
                </a:solidFill>
                <a:effectLst/>
                <a:uLnTx/>
                <a:uFillTx/>
                <a:latin typeface="Times New Roman" pitchFamily="18" charset="0"/>
                <a:ea typeface="+mn-ea"/>
                <a:cs typeface="Times New Roman" pitchFamily="18" charset="0"/>
              </a:rPr>
              <a:t> a higher level</a:t>
            </a:r>
            <a:endParaRPr kumimoji="1" lang="en-US" altLang="zh-CN" sz="32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None/>
              <a:tabLst/>
              <a:defRPr/>
            </a:pPr>
            <a:r>
              <a:rPr kumimoji="1" lang="en-US" altLang="zh-CN" sz="32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kumimoji="1" lang="zh-CN" altLang="en-US" sz="32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更高层次的视觉</a:t>
            </a:r>
          </a:p>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Char char="­"/>
              <a:tabLst/>
              <a:defRPr/>
            </a:pPr>
            <a:r>
              <a:rPr kumimoji="1" lang="en-US" altLang="zh-CN" sz="32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Video &amp; Vision</a:t>
            </a:r>
          </a:p>
          <a:p>
            <a:pPr marL="342900" marR="0" lvl="0" indent="-342900" algn="l" defTabSz="914400" rtl="0" eaLnBrk="1" fontAlgn="base" latinLnBrk="0" hangingPunct="1">
              <a:lnSpc>
                <a:spcPct val="100000"/>
              </a:lnSpc>
              <a:spcBef>
                <a:spcPct val="20000"/>
              </a:spcBef>
              <a:spcAft>
                <a:spcPct val="0"/>
              </a:spcAft>
              <a:buClr>
                <a:schemeClr val="tx1"/>
              </a:buClr>
              <a:buSzPct val="65000"/>
              <a:buFont typeface="Wingdings" pitchFamily="2" charset="2"/>
              <a:buNone/>
              <a:tabLst/>
              <a:defRPr/>
            </a:pPr>
            <a:r>
              <a:rPr kumimoji="1" lang="en-US" altLang="zh-CN" sz="32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lang="zh-CN" altLang="en-US" kern="0" dirty="0" smtClean="0">
                <a:latin typeface="Times New Roman" pitchFamily="18" charset="0"/>
                <a:ea typeface="+mn-ea"/>
                <a:cs typeface="Times New Roman" pitchFamily="18" charset="0"/>
              </a:rPr>
              <a:t>视频与视觉特性</a:t>
            </a:r>
            <a:endParaRPr kumimoji="1" lang="zh-CN" altLang="en-US" sz="3200" b="0" i="0" u="none" strike="noStrike" kern="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8" name="Rectangle 4"/>
          <p:cNvSpPr>
            <a:spLocks noGrp="1" noChangeArrowheads="1"/>
          </p:cNvSpPr>
          <p:nvPr>
            <p:ph type="title"/>
          </p:nvPr>
        </p:nvSpPr>
        <p:spPr>
          <a:xfrm>
            <a:off x="967154" y="1088666"/>
            <a:ext cx="7467600" cy="769441"/>
          </a:xfrm>
        </p:spPr>
        <p:txBody>
          <a:bodyPr/>
          <a:lstStyle/>
          <a:p>
            <a:r>
              <a:rPr lang="en-US" altLang="zh-CN" dirty="0">
                <a:solidFill>
                  <a:schemeClr val="tx1"/>
                </a:solidFill>
                <a:latin typeface="Times New Roman" pitchFamily="18" charset="0"/>
                <a:cs typeface="Times New Roman" pitchFamily="18" charset="0"/>
              </a:rPr>
              <a:t>Video of </a:t>
            </a:r>
            <a:r>
              <a:rPr lang="en-US" altLang="zh-CN" dirty="0" smtClean="0">
                <a:solidFill>
                  <a:schemeClr val="tx1"/>
                </a:solidFill>
                <a:latin typeface="Times New Roman" pitchFamily="18" charset="0"/>
                <a:cs typeface="Times New Roman" pitchFamily="18" charset="0"/>
              </a:rPr>
              <a:t>Professor </a:t>
            </a:r>
            <a:endParaRPr lang="en-US" altLang="zh-CN"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766612665"/>
      </p:ext>
    </p:extLst>
  </p:cSld>
  <p:clrMapOvr>
    <a:masterClrMapping/>
  </p:clrMapOvr>
  <p:transition>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a:xfrm>
            <a:off x="1043247" y="301164"/>
            <a:ext cx="7467600" cy="762000"/>
          </a:xfrm>
        </p:spPr>
        <p:txBody>
          <a:bodyPr/>
          <a:lstStyle/>
          <a:p>
            <a:r>
              <a:rPr lang="en-US" altLang="zh-CN" dirty="0">
                <a:solidFill>
                  <a:schemeClr val="tx1"/>
                </a:solidFill>
                <a:latin typeface="Times New Roman" pitchFamily="18" charset="0"/>
                <a:ea typeface="+mn-ea"/>
                <a:cs typeface="Times New Roman" pitchFamily="18" charset="0"/>
              </a:rPr>
              <a:t>Vision illusion  </a:t>
            </a:r>
            <a:r>
              <a:rPr lang="zh-CN" altLang="en-US" b="1" dirty="0">
                <a:solidFill>
                  <a:schemeClr val="tx1"/>
                </a:solidFill>
                <a:latin typeface="Times New Roman" pitchFamily="18" charset="0"/>
                <a:ea typeface="+mn-ea"/>
                <a:cs typeface="Times New Roman" pitchFamily="18" charset="0"/>
              </a:rPr>
              <a:t>眼见为实</a:t>
            </a:r>
            <a:r>
              <a:rPr lang="zh-CN" altLang="en-US" dirty="0">
                <a:solidFill>
                  <a:schemeClr val="tx1"/>
                </a:solidFill>
                <a:latin typeface="Times New Roman" pitchFamily="18" charset="0"/>
                <a:ea typeface="+mn-ea"/>
                <a:cs typeface="Times New Roman" pitchFamily="18" charset="0"/>
              </a:rPr>
              <a:t>？</a:t>
            </a:r>
          </a:p>
        </p:txBody>
      </p:sp>
      <p:pic>
        <p:nvPicPr>
          <p:cNvPr id="899076" name="Picture 4"/>
          <p:cNvPicPr>
            <a:picLocks noChangeAspect="1" noChangeArrowheads="1"/>
          </p:cNvPicPr>
          <p:nvPr/>
        </p:nvPicPr>
        <p:blipFill>
          <a:blip r:embed="rId3"/>
          <a:srcRect/>
          <a:stretch>
            <a:fillRect/>
          </a:stretch>
        </p:blipFill>
        <p:spPr bwMode="auto">
          <a:xfrm>
            <a:off x="1151824" y="1130533"/>
            <a:ext cx="6901401" cy="5510155"/>
          </a:xfrm>
          <a:prstGeom prst="rect">
            <a:avLst/>
          </a:prstGeom>
          <a:noFill/>
          <a:ln w="9525">
            <a:noFill/>
            <a:miter lim="800000"/>
            <a:headEnd/>
            <a:tailEnd/>
          </a:ln>
          <a:effectLst/>
        </p:spPr>
      </p:pic>
    </p:spTree>
  </p:cSld>
  <p:clrMapOvr>
    <a:masterClrMapping/>
  </p:clrMapOvr>
  <p:transition>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74850" name="Picture 2" descr="necker"/>
          <p:cNvPicPr>
            <a:picLocks noChangeAspect="1" noChangeArrowheads="1"/>
          </p:cNvPicPr>
          <p:nvPr/>
        </p:nvPicPr>
        <p:blipFill>
          <a:blip r:embed="rId3"/>
          <a:srcRect/>
          <a:stretch>
            <a:fillRect/>
          </a:stretch>
        </p:blipFill>
        <p:spPr bwMode="auto">
          <a:xfrm>
            <a:off x="914408" y="1632413"/>
            <a:ext cx="7426900" cy="4951267"/>
          </a:xfrm>
          <a:prstGeom prst="rect">
            <a:avLst/>
          </a:prstGeom>
          <a:noFill/>
        </p:spPr>
      </p:pic>
      <p:sp>
        <p:nvSpPr>
          <p:cNvPr id="974851" name="Rectangle 3"/>
          <p:cNvSpPr>
            <a:spLocks noChangeArrowheads="1"/>
          </p:cNvSpPr>
          <p:nvPr/>
        </p:nvSpPr>
        <p:spPr bwMode="auto">
          <a:xfrm>
            <a:off x="1662556" y="83125"/>
            <a:ext cx="6068406" cy="1446550"/>
          </a:xfrm>
          <a:prstGeom prst="rect">
            <a:avLst/>
          </a:prstGeom>
          <a:noFill/>
          <a:ln w="25400">
            <a:noFill/>
            <a:miter lim="800000"/>
            <a:headEnd/>
            <a:tailEnd type="none" w="sm" len="lg"/>
          </a:ln>
          <a:effectLst/>
        </p:spPr>
        <p:txBody>
          <a:bodyPr wrap="square">
            <a:spAutoFit/>
          </a:bodyPr>
          <a:lstStyle/>
          <a:p>
            <a:pPr algn="ctr"/>
            <a:r>
              <a:rPr lang="en-US" altLang="zh-CN" sz="4400" dirty="0">
                <a:latin typeface="Times New Roman" pitchFamily="18" charset="0"/>
                <a:ea typeface="+mn-ea"/>
                <a:cs typeface="Times New Roman" pitchFamily="18" charset="0"/>
              </a:rPr>
              <a:t>Necker Cube Illusion</a:t>
            </a:r>
          </a:p>
          <a:p>
            <a:pPr algn="ctr" eaLnBrk="0" hangingPunct="0"/>
            <a:r>
              <a:rPr lang="zh-CN" altLang="en-US" sz="4400" b="1" dirty="0">
                <a:latin typeface="Times New Roman" pitchFamily="18" charset="0"/>
                <a:ea typeface="+mn-ea"/>
                <a:cs typeface="Times New Roman" pitchFamily="18" charset="0"/>
              </a:rPr>
              <a:t>前面还是</a:t>
            </a:r>
            <a:r>
              <a:rPr lang="zh-CN" altLang="en-US" sz="4400" b="1" dirty="0" smtClean="0">
                <a:latin typeface="Times New Roman" pitchFamily="18" charset="0"/>
                <a:ea typeface="+mn-ea"/>
                <a:cs typeface="Times New Roman" pitchFamily="18" charset="0"/>
              </a:rPr>
              <a:t>后面？</a:t>
            </a:r>
            <a:endParaRPr lang="zh-CN" altLang="en-US" sz="4400" b="1" dirty="0">
              <a:latin typeface="Times New Roman" pitchFamily="18" charset="0"/>
              <a:ea typeface="+mn-ea"/>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9474" name="Picture 1026" descr="rod-cone"/>
          <p:cNvPicPr>
            <a:picLocks noChangeAspect="1" noChangeArrowheads="1"/>
          </p:cNvPicPr>
          <p:nvPr/>
        </p:nvPicPr>
        <p:blipFill>
          <a:blip r:embed="rId3"/>
          <a:srcRect/>
          <a:stretch>
            <a:fillRect/>
          </a:stretch>
        </p:blipFill>
        <p:spPr bwMode="auto">
          <a:xfrm>
            <a:off x="2933701" y="1366756"/>
            <a:ext cx="3600450" cy="5084359"/>
          </a:xfrm>
          <a:prstGeom prst="rect">
            <a:avLst/>
          </a:prstGeom>
          <a:noFill/>
        </p:spPr>
      </p:pic>
      <p:sp>
        <p:nvSpPr>
          <p:cNvPr id="489475" name="Rectangle 1027"/>
          <p:cNvSpPr>
            <a:spLocks noChangeArrowheads="1"/>
          </p:cNvSpPr>
          <p:nvPr/>
        </p:nvSpPr>
        <p:spPr bwMode="auto">
          <a:xfrm>
            <a:off x="-22275" y="499175"/>
            <a:ext cx="9847926" cy="1015663"/>
          </a:xfrm>
          <a:prstGeom prst="rect">
            <a:avLst/>
          </a:prstGeom>
          <a:noFill/>
          <a:ln w="25400">
            <a:noFill/>
            <a:miter lim="800000"/>
            <a:headEnd/>
            <a:tailEnd type="none" w="sm" len="lg"/>
          </a:ln>
          <a:effectLst/>
        </p:spPr>
        <p:txBody>
          <a:bodyPr wrap="square">
            <a:spAutoFit/>
          </a:bodyPr>
          <a:lstStyle/>
          <a:p>
            <a:r>
              <a:rPr lang="en-US" altLang="zh-CN" sz="3600" dirty="0">
                <a:ea typeface="宋体" pitchFamily="2" charset="-122"/>
              </a:rPr>
              <a:t>Electron Micrograph of Human Visual Receptors</a:t>
            </a:r>
          </a:p>
          <a:p>
            <a:pPr eaLnBrk="0" hangingPunct="0"/>
            <a:endParaRPr lang="en-US" altLang="zh-CN" sz="2400" b="1" dirty="0">
              <a:effectLst>
                <a:outerShdw blurRad="38100" dist="38100" dir="2700000" algn="tl">
                  <a:srgbClr val="C0C0C0"/>
                </a:outerShdw>
              </a:effectLst>
              <a:ea typeface="宋体" pitchFamily="2" charset="-122"/>
            </a:endParaRPr>
          </a:p>
        </p:txBody>
      </p:sp>
    </p:spTree>
  </p:cSld>
  <p:clrMapOvr>
    <a:masterClrMapping/>
  </p:clrMapOvr>
  <p:transition>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83042" name="Picture 2" descr="kanizsa"/>
          <p:cNvPicPr>
            <a:picLocks noChangeAspect="1" noChangeArrowheads="1"/>
          </p:cNvPicPr>
          <p:nvPr/>
        </p:nvPicPr>
        <p:blipFill>
          <a:blip r:embed="rId3"/>
          <a:srcRect/>
          <a:stretch>
            <a:fillRect/>
          </a:stretch>
        </p:blipFill>
        <p:spPr bwMode="auto">
          <a:xfrm>
            <a:off x="2693805" y="1257103"/>
            <a:ext cx="3709071" cy="3547658"/>
          </a:xfrm>
          <a:prstGeom prst="rect">
            <a:avLst/>
          </a:prstGeom>
          <a:noFill/>
        </p:spPr>
      </p:pic>
      <p:sp>
        <p:nvSpPr>
          <p:cNvPr id="983043" name="Rectangle 3"/>
          <p:cNvSpPr>
            <a:spLocks noChangeArrowheads="1"/>
          </p:cNvSpPr>
          <p:nvPr/>
        </p:nvSpPr>
        <p:spPr bwMode="auto">
          <a:xfrm>
            <a:off x="133000" y="4991050"/>
            <a:ext cx="8877993" cy="1815882"/>
          </a:xfrm>
          <a:prstGeom prst="rect">
            <a:avLst/>
          </a:prstGeom>
          <a:noFill/>
          <a:ln w="25400">
            <a:noFill/>
            <a:miter lim="800000"/>
            <a:headEnd/>
            <a:tailEnd type="none" w="sm" len="lg"/>
          </a:ln>
          <a:effectLst/>
        </p:spPr>
        <p:txBody>
          <a:bodyPr wrap="square">
            <a:spAutoFit/>
          </a:bodyPr>
          <a:lstStyle/>
          <a:p>
            <a:r>
              <a:rPr lang="en-US" altLang="zh-CN" sz="2800" dirty="0">
                <a:ea typeface="宋体" pitchFamily="2" charset="-122"/>
              </a:rPr>
              <a:t>This is called a </a:t>
            </a:r>
            <a:r>
              <a:rPr lang="en-US" altLang="zh-CN" sz="2800" dirty="0" err="1">
                <a:ea typeface="宋体" pitchFamily="2" charset="-122"/>
              </a:rPr>
              <a:t>Kanizsa</a:t>
            </a:r>
            <a:r>
              <a:rPr lang="en-US" altLang="zh-CN" sz="2800" dirty="0">
                <a:ea typeface="宋体" pitchFamily="2" charset="-122"/>
              </a:rPr>
              <a:t> figure after the person who invented it. If you look carefully you will probably see the edges of the entire triangle, even though the triangle is defined only by the notches in the red disks.</a:t>
            </a:r>
          </a:p>
        </p:txBody>
      </p:sp>
      <p:sp>
        <p:nvSpPr>
          <p:cNvPr id="983044" name="Rectangle 4"/>
          <p:cNvSpPr>
            <a:spLocks noChangeArrowheads="1"/>
          </p:cNvSpPr>
          <p:nvPr/>
        </p:nvSpPr>
        <p:spPr bwMode="auto">
          <a:xfrm>
            <a:off x="2669907" y="205773"/>
            <a:ext cx="3830637" cy="769441"/>
          </a:xfrm>
          <a:prstGeom prst="rect">
            <a:avLst/>
          </a:prstGeom>
          <a:noFill/>
          <a:ln w="25400">
            <a:noFill/>
            <a:miter lim="800000"/>
            <a:headEnd/>
            <a:tailEnd type="none" w="sm" len="lg"/>
          </a:ln>
          <a:effectLst/>
        </p:spPr>
        <p:txBody>
          <a:bodyPr wrap="square">
            <a:spAutoFit/>
          </a:bodyPr>
          <a:lstStyle/>
          <a:p>
            <a:pPr algn="ctr"/>
            <a:r>
              <a:rPr lang="en-US" altLang="zh-CN" sz="4400" dirty="0" err="1">
                <a:ea typeface="宋体" pitchFamily="2" charset="-122"/>
              </a:rPr>
              <a:t>Kanizsa</a:t>
            </a:r>
            <a:r>
              <a:rPr lang="en-US" altLang="zh-CN" sz="4400" dirty="0">
                <a:ea typeface="宋体" pitchFamily="2" charset="-122"/>
              </a:rPr>
              <a:t> </a:t>
            </a:r>
            <a:r>
              <a:rPr lang="en-US" altLang="zh-CN" sz="4400" dirty="0" smtClean="0">
                <a:ea typeface="宋体" pitchFamily="2" charset="-122"/>
              </a:rPr>
              <a:t>Illusion</a:t>
            </a:r>
            <a:endParaRPr lang="en-US" altLang="zh-CN" sz="2800" dirty="0">
              <a:effectLst>
                <a:outerShdw blurRad="38100" dist="38100" dir="2700000" algn="tl">
                  <a:srgbClr val="C0C0C0"/>
                </a:outerShdw>
              </a:effectLst>
              <a:ea typeface="宋体" pitchFamily="2" charset="-122"/>
            </a:endParaRPr>
          </a:p>
        </p:txBody>
      </p:sp>
    </p:spTree>
  </p:cSld>
  <p:clrMapOvr>
    <a:masterClrMapping/>
  </p:clrMapOvr>
  <p:transition>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80994" name="Picture 2" descr="boynton"/>
          <p:cNvPicPr>
            <a:picLocks noChangeAspect="1" noChangeArrowheads="1"/>
          </p:cNvPicPr>
          <p:nvPr/>
        </p:nvPicPr>
        <p:blipFill>
          <a:blip r:embed="rId3"/>
          <a:srcRect/>
          <a:stretch>
            <a:fillRect/>
          </a:stretch>
        </p:blipFill>
        <p:spPr bwMode="auto">
          <a:xfrm>
            <a:off x="1501145" y="1208164"/>
            <a:ext cx="6346061" cy="5225882"/>
          </a:xfrm>
          <a:prstGeom prst="rect">
            <a:avLst/>
          </a:prstGeom>
          <a:noFill/>
        </p:spPr>
      </p:pic>
      <p:sp>
        <p:nvSpPr>
          <p:cNvPr id="980995" name="Rectangle 3"/>
          <p:cNvSpPr>
            <a:spLocks noChangeArrowheads="1"/>
          </p:cNvSpPr>
          <p:nvPr/>
        </p:nvSpPr>
        <p:spPr bwMode="auto">
          <a:xfrm>
            <a:off x="732126" y="282027"/>
            <a:ext cx="7996237" cy="1200329"/>
          </a:xfrm>
          <a:prstGeom prst="rect">
            <a:avLst/>
          </a:prstGeom>
          <a:noFill/>
          <a:ln w="25400">
            <a:noFill/>
            <a:miter lim="800000"/>
            <a:headEnd/>
            <a:tailEnd type="none" w="sm" len="lg"/>
          </a:ln>
          <a:effectLst/>
        </p:spPr>
        <p:txBody>
          <a:bodyPr>
            <a:spAutoFit/>
          </a:bodyPr>
          <a:lstStyle/>
          <a:p>
            <a:pPr algn="ctr"/>
            <a:r>
              <a:rPr lang="en-US" altLang="zh-CN" sz="4400" dirty="0">
                <a:ea typeface="宋体" pitchFamily="2" charset="-122"/>
              </a:rPr>
              <a:t>Boynton Illusion</a:t>
            </a:r>
          </a:p>
          <a:p>
            <a:pPr eaLnBrk="0" hangingPunct="0"/>
            <a:endParaRPr lang="en-US" altLang="zh-CN" sz="2800" b="1" dirty="0">
              <a:effectLst>
                <a:outerShdw blurRad="38100" dist="38100" dir="2700000" algn="tl">
                  <a:srgbClr val="C0C0C0"/>
                </a:outerShdw>
              </a:effectLst>
              <a:ea typeface="宋体" pitchFamily="2" charset="-122"/>
            </a:endParaRPr>
          </a:p>
        </p:txBody>
      </p:sp>
    </p:spTree>
  </p:cSld>
  <p:clrMapOvr>
    <a:masterClrMapping/>
  </p:clrMapOvr>
  <p:transition>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6898" name="Rectangle 2"/>
          <p:cNvSpPr>
            <a:spLocks noChangeArrowheads="1"/>
          </p:cNvSpPr>
          <p:nvPr/>
        </p:nvSpPr>
        <p:spPr bwMode="auto">
          <a:xfrm>
            <a:off x="1687798" y="280706"/>
            <a:ext cx="5943282" cy="769441"/>
          </a:xfrm>
          <a:prstGeom prst="rect">
            <a:avLst/>
          </a:prstGeom>
          <a:noFill/>
          <a:ln w="25400">
            <a:noFill/>
            <a:miter lim="800000"/>
            <a:headEnd/>
            <a:tailEnd type="none" w="sm" len="lg"/>
          </a:ln>
          <a:effectLst/>
        </p:spPr>
        <p:txBody>
          <a:bodyPr wrap="square">
            <a:spAutoFit/>
          </a:bodyPr>
          <a:lstStyle/>
          <a:p>
            <a:pPr algn="ctr"/>
            <a:r>
              <a:rPr lang="en-US" altLang="zh-CN" sz="4400" dirty="0">
                <a:ea typeface="宋体" pitchFamily="2" charset="-122"/>
              </a:rPr>
              <a:t>Perspective Illusion</a:t>
            </a:r>
          </a:p>
        </p:txBody>
      </p:sp>
      <p:grpSp>
        <p:nvGrpSpPr>
          <p:cNvPr id="976899" name="Group 3"/>
          <p:cNvGrpSpPr>
            <a:grpSpLocks/>
          </p:cNvGrpSpPr>
          <p:nvPr/>
        </p:nvGrpSpPr>
        <p:grpSpPr bwMode="auto">
          <a:xfrm>
            <a:off x="2410681" y="1113905"/>
            <a:ext cx="4671763" cy="5486400"/>
            <a:chOff x="1957" y="987"/>
            <a:chExt cx="1845" cy="2343"/>
          </a:xfrm>
        </p:grpSpPr>
        <p:pic>
          <p:nvPicPr>
            <p:cNvPr id="976900" name="Picture 4" descr="perspect"/>
            <p:cNvPicPr>
              <a:picLocks noChangeAspect="1" noChangeArrowheads="1"/>
            </p:cNvPicPr>
            <p:nvPr/>
          </p:nvPicPr>
          <p:blipFill>
            <a:blip r:embed="rId3"/>
            <a:srcRect/>
            <a:stretch>
              <a:fillRect/>
            </a:stretch>
          </p:blipFill>
          <p:spPr bwMode="auto">
            <a:xfrm>
              <a:off x="1959" y="990"/>
              <a:ext cx="1843" cy="2340"/>
            </a:xfrm>
            <a:prstGeom prst="rect">
              <a:avLst/>
            </a:prstGeom>
            <a:noFill/>
          </p:spPr>
        </p:pic>
        <p:sp>
          <p:nvSpPr>
            <p:cNvPr id="976901" name="Rectangle 5"/>
            <p:cNvSpPr>
              <a:spLocks noChangeArrowheads="1"/>
            </p:cNvSpPr>
            <p:nvPr/>
          </p:nvSpPr>
          <p:spPr bwMode="auto">
            <a:xfrm>
              <a:off x="1957" y="987"/>
              <a:ext cx="1837" cy="2332"/>
            </a:xfrm>
            <a:prstGeom prst="rect">
              <a:avLst/>
            </a:prstGeom>
            <a:noFill/>
            <a:ln w="12700">
              <a:solidFill>
                <a:schemeClr val="tx1"/>
              </a:solidFill>
              <a:miter lim="800000"/>
              <a:headEnd/>
              <a:tailEnd type="none" w="sm" len="lg"/>
            </a:ln>
            <a:effectLst/>
          </p:spPr>
          <p:txBody>
            <a:bodyPr wrap="none" anchor="ctr">
              <a:spAutoFit/>
            </a:bodyPr>
            <a:lstStyle/>
            <a:p>
              <a:endParaRPr lang="zh-CN" altLang="en-US"/>
            </a:p>
          </p:txBody>
        </p:sp>
      </p:grpSp>
    </p:spTree>
  </p:cSld>
  <p:clrMapOvr>
    <a:masterClrMapping/>
  </p:clrMapOvr>
  <p:transition>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85090" name="Picture 2" descr="m-lillus"/>
          <p:cNvPicPr>
            <a:picLocks noChangeAspect="1" noChangeArrowheads="1"/>
          </p:cNvPicPr>
          <p:nvPr/>
        </p:nvPicPr>
        <p:blipFill>
          <a:blip r:embed="rId3"/>
          <a:srcRect/>
          <a:stretch>
            <a:fillRect/>
          </a:stretch>
        </p:blipFill>
        <p:spPr bwMode="auto">
          <a:xfrm>
            <a:off x="2274888" y="1429900"/>
            <a:ext cx="4594225" cy="1863725"/>
          </a:xfrm>
          <a:prstGeom prst="rect">
            <a:avLst/>
          </a:prstGeom>
          <a:noFill/>
        </p:spPr>
      </p:pic>
      <p:pic>
        <p:nvPicPr>
          <p:cNvPr id="985091" name="Picture 3" descr="m-lill2"/>
          <p:cNvPicPr>
            <a:picLocks noChangeAspect="1" noChangeArrowheads="1"/>
          </p:cNvPicPr>
          <p:nvPr/>
        </p:nvPicPr>
        <p:blipFill>
          <a:blip r:embed="rId4"/>
          <a:srcRect/>
          <a:stretch>
            <a:fillRect/>
          </a:stretch>
        </p:blipFill>
        <p:spPr bwMode="auto">
          <a:xfrm>
            <a:off x="2143125" y="3236913"/>
            <a:ext cx="4857750" cy="2628900"/>
          </a:xfrm>
          <a:prstGeom prst="rect">
            <a:avLst/>
          </a:prstGeom>
          <a:noFill/>
        </p:spPr>
      </p:pic>
      <p:sp>
        <p:nvSpPr>
          <p:cNvPr id="985092" name="Rectangle 4"/>
          <p:cNvSpPr>
            <a:spLocks noChangeArrowheads="1"/>
          </p:cNvSpPr>
          <p:nvPr/>
        </p:nvSpPr>
        <p:spPr bwMode="auto">
          <a:xfrm>
            <a:off x="482139" y="5915025"/>
            <a:ext cx="8191962" cy="830997"/>
          </a:xfrm>
          <a:prstGeom prst="rect">
            <a:avLst/>
          </a:prstGeom>
          <a:noFill/>
          <a:ln w="25400">
            <a:noFill/>
            <a:miter lim="800000"/>
            <a:headEnd/>
            <a:tailEnd type="none" w="sm" len="lg"/>
          </a:ln>
          <a:effectLst/>
        </p:spPr>
        <p:txBody>
          <a:bodyPr wrap="square">
            <a:spAutoFit/>
          </a:bodyPr>
          <a:lstStyle/>
          <a:p>
            <a:r>
              <a:rPr lang="en-US" altLang="zh-CN" sz="2400" dirty="0">
                <a:ea typeface="宋体" pitchFamily="2" charset="-122"/>
              </a:rPr>
              <a:t>Which is longer, the red line or the blue line? Use a ruler to find out the answer. Select </a:t>
            </a:r>
            <a:r>
              <a:rPr lang="en-US" altLang="zh-CN" sz="2400" dirty="0">
                <a:ea typeface="宋体" pitchFamily="2" charset="-122"/>
                <a:hlinkClick r:id="rId5"/>
              </a:rPr>
              <a:t>the answer</a:t>
            </a:r>
            <a:r>
              <a:rPr lang="en-US" altLang="zh-CN" sz="2400" dirty="0">
                <a:ea typeface="宋体" pitchFamily="2" charset="-122"/>
              </a:rPr>
              <a:t> to double check on your result.</a:t>
            </a:r>
          </a:p>
        </p:txBody>
      </p:sp>
      <p:sp>
        <p:nvSpPr>
          <p:cNvPr id="985093" name="Rectangle 5"/>
          <p:cNvSpPr>
            <a:spLocks noChangeArrowheads="1"/>
          </p:cNvSpPr>
          <p:nvPr/>
        </p:nvSpPr>
        <p:spPr bwMode="auto">
          <a:xfrm>
            <a:off x="1758113" y="329537"/>
            <a:ext cx="6172228" cy="1200329"/>
          </a:xfrm>
          <a:prstGeom prst="rect">
            <a:avLst/>
          </a:prstGeom>
          <a:noFill/>
          <a:ln w="25400">
            <a:noFill/>
            <a:miter lim="800000"/>
            <a:headEnd/>
            <a:tailEnd type="none" w="sm" len="lg"/>
          </a:ln>
          <a:effectLst/>
        </p:spPr>
        <p:txBody>
          <a:bodyPr wrap="square">
            <a:spAutoFit/>
          </a:bodyPr>
          <a:lstStyle/>
          <a:p>
            <a:pPr algn="ctr"/>
            <a:r>
              <a:rPr lang="en-US" altLang="zh-CN" sz="4400" dirty="0">
                <a:ea typeface="宋体" pitchFamily="2" charset="-122"/>
              </a:rPr>
              <a:t>Mueller-</a:t>
            </a:r>
            <a:r>
              <a:rPr lang="en-US" altLang="zh-CN" sz="4400" dirty="0" err="1">
                <a:ea typeface="宋体" pitchFamily="2" charset="-122"/>
              </a:rPr>
              <a:t>Lyer</a:t>
            </a:r>
            <a:r>
              <a:rPr lang="en-US" altLang="zh-CN" sz="4400" dirty="0">
                <a:ea typeface="宋体" pitchFamily="2" charset="-122"/>
              </a:rPr>
              <a:t> Illusion</a:t>
            </a:r>
          </a:p>
          <a:p>
            <a:pPr algn="ctr" eaLnBrk="0" hangingPunct="0"/>
            <a:endParaRPr lang="en-US" altLang="zh-CN" sz="2800" dirty="0">
              <a:effectLst>
                <a:outerShdw blurRad="38100" dist="38100" dir="2700000" algn="tl">
                  <a:srgbClr val="C0C0C0"/>
                </a:outerShdw>
              </a:effectLst>
              <a:ea typeface="宋体"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85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78946" name="Picture 2" descr="Ponzo Illusion.gif (5329 bytes)"/>
          <p:cNvPicPr>
            <a:picLocks noChangeAspect="1" noChangeArrowheads="1"/>
          </p:cNvPicPr>
          <p:nvPr/>
        </p:nvPicPr>
        <p:blipFill>
          <a:blip r:embed="rId3"/>
          <a:srcRect/>
          <a:stretch>
            <a:fillRect/>
          </a:stretch>
        </p:blipFill>
        <p:spPr bwMode="auto">
          <a:xfrm>
            <a:off x="515387" y="461355"/>
            <a:ext cx="8079971" cy="6059979"/>
          </a:xfrm>
          <a:prstGeom prst="rect">
            <a:avLst/>
          </a:prstGeom>
          <a:noFill/>
        </p:spPr>
      </p:pic>
    </p:spTree>
  </p:cSld>
  <p:clrMapOvr>
    <a:masterClrMapping/>
  </p:clrMapOvr>
  <p:transition>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87138" name="Picture 2" descr="jorogumo"/>
          <p:cNvPicPr>
            <a:picLocks noChangeAspect="1" noChangeArrowheads="1"/>
          </p:cNvPicPr>
          <p:nvPr/>
        </p:nvPicPr>
        <p:blipFill>
          <a:blip r:embed="rId3"/>
          <a:srcRect/>
          <a:stretch>
            <a:fillRect/>
          </a:stretch>
        </p:blipFill>
        <p:spPr bwMode="auto">
          <a:xfrm>
            <a:off x="1629291" y="353293"/>
            <a:ext cx="6184668" cy="6184668"/>
          </a:xfrm>
          <a:prstGeom prst="rect">
            <a:avLst/>
          </a:prstGeom>
          <a:noFill/>
        </p:spPr>
      </p:pic>
    </p:spTree>
  </p:cSld>
  <p:clrMapOvr>
    <a:masterClrMapping/>
  </p:clrMapOvr>
  <p:transition>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7138" name="Picture 2" descr="jorogumo"/>
          <p:cNvPicPr>
            <a:picLocks noChangeAspect="1" noChangeArrowheads="1"/>
          </p:cNvPicPr>
          <p:nvPr/>
        </p:nvPicPr>
        <p:blipFill>
          <a:blip r:embed="rId3"/>
          <a:srcRect/>
          <a:stretch>
            <a:fillRect/>
          </a:stretch>
        </p:blipFill>
        <p:spPr bwMode="auto">
          <a:xfrm>
            <a:off x="1629291" y="353293"/>
            <a:ext cx="6184668" cy="6184668"/>
          </a:xfrm>
          <a:prstGeom prst="rect">
            <a:avLst/>
          </a:prstGeom>
          <a:noFill/>
        </p:spPr>
      </p:pic>
      <p:cxnSp>
        <p:nvCxnSpPr>
          <p:cNvPr id="3" name="直接连接符 2"/>
          <p:cNvCxnSpPr/>
          <p:nvPr/>
        </p:nvCxnSpPr>
        <p:spPr bwMode="auto">
          <a:xfrm>
            <a:off x="3352795" y="243963"/>
            <a:ext cx="12700" cy="6629400"/>
          </a:xfrm>
          <a:prstGeom prst="line">
            <a:avLst/>
          </a:prstGeom>
          <a:noFill/>
          <a:ln w="25400" cap="flat" cmpd="sng" algn="ctr">
            <a:solidFill>
              <a:srgbClr val="FF0000"/>
            </a:solidFill>
            <a:prstDash val="solid"/>
            <a:round/>
            <a:headEnd type="none" w="med" len="med"/>
            <a:tailEnd type="triangle" w="sm" len="lg"/>
          </a:ln>
          <a:effectLst/>
        </p:spPr>
      </p:cxnSp>
    </p:spTree>
    <p:extLst>
      <p:ext uri="{BB962C8B-B14F-4D97-AF65-F5344CB8AC3E}">
        <p14:creationId xmlns:p14="http://schemas.microsoft.com/office/powerpoint/2010/main" val="1050891722"/>
      </p:ext>
    </p:extLst>
  </p:cSld>
  <p:clrMapOvr>
    <a:masterClrMapping/>
  </p:clrMapOvr>
  <p:transition>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89186" name="Picture 2" descr="shugen"/>
          <p:cNvPicPr>
            <a:picLocks noChangeAspect="1" noChangeArrowheads="1"/>
          </p:cNvPicPr>
          <p:nvPr/>
        </p:nvPicPr>
        <p:blipFill>
          <a:blip r:embed="rId3"/>
          <a:srcRect/>
          <a:stretch>
            <a:fillRect/>
          </a:stretch>
        </p:blipFill>
        <p:spPr bwMode="auto">
          <a:xfrm>
            <a:off x="1463040" y="391670"/>
            <a:ext cx="6118167" cy="6175347"/>
          </a:xfrm>
          <a:prstGeom prst="rect">
            <a:avLst/>
          </a:prstGeom>
          <a:noFill/>
        </p:spPr>
      </p:pic>
    </p:spTree>
  </p:cSld>
  <p:clrMapOvr>
    <a:masterClrMapping/>
  </p:clrMapOvr>
  <p:transition>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91234" name="Picture 2" descr="shugen"/>
          <p:cNvPicPr>
            <a:picLocks noChangeAspect="1" noChangeArrowheads="1"/>
          </p:cNvPicPr>
          <p:nvPr/>
        </p:nvPicPr>
        <p:blipFill>
          <a:blip r:embed="rId3"/>
          <a:srcRect/>
          <a:stretch>
            <a:fillRect/>
          </a:stretch>
        </p:blipFill>
        <p:spPr bwMode="auto">
          <a:xfrm>
            <a:off x="1371600" y="269685"/>
            <a:ext cx="6330462" cy="6389626"/>
          </a:xfrm>
          <a:prstGeom prst="rect">
            <a:avLst/>
          </a:prstGeom>
          <a:noFill/>
        </p:spPr>
      </p:pic>
      <p:sp>
        <p:nvSpPr>
          <p:cNvPr id="991235" name="Line 3"/>
          <p:cNvSpPr>
            <a:spLocks noChangeShapeType="1"/>
          </p:cNvSpPr>
          <p:nvPr/>
        </p:nvSpPr>
        <p:spPr bwMode="auto">
          <a:xfrm>
            <a:off x="685800" y="723900"/>
            <a:ext cx="7684477" cy="18123"/>
          </a:xfrm>
          <a:prstGeom prst="line">
            <a:avLst/>
          </a:prstGeom>
          <a:noFill/>
          <a:ln w="25400">
            <a:solidFill>
              <a:srgbClr val="FF0000"/>
            </a:solidFill>
            <a:round/>
            <a:headEnd/>
            <a:tailEnd type="none" w="sm" len="lg"/>
          </a:ln>
          <a:effectLst/>
        </p:spPr>
        <p:txBody>
          <a:bodyPr wrap="square">
            <a:spAutoFit/>
          </a:bodyPr>
          <a:lstStyle/>
          <a:p>
            <a:endParaRPr lang="zh-CN" altLang="en-US"/>
          </a:p>
        </p:txBody>
      </p:sp>
    </p:spTree>
  </p:cSld>
  <p:clrMapOvr>
    <a:masterClrMapping/>
  </p:clrMapOvr>
  <p:transition>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22" name="Rectangle 2"/>
          <p:cNvSpPr>
            <a:spLocks noGrp="1" noChangeArrowheads="1"/>
          </p:cNvSpPr>
          <p:nvPr>
            <p:ph type="title"/>
          </p:nvPr>
        </p:nvSpPr>
        <p:spPr>
          <a:xfrm>
            <a:off x="844075" y="373430"/>
            <a:ext cx="7467600" cy="1446550"/>
          </a:xfrm>
        </p:spPr>
        <p:txBody>
          <a:bodyPr/>
          <a:lstStyle/>
          <a:p>
            <a:r>
              <a:rPr kumimoji="0" lang="en-US" altLang="zh-CN" dirty="0">
                <a:solidFill>
                  <a:schemeClr val="tx1"/>
                </a:solidFill>
                <a:latin typeface="Times New Roman" pitchFamily="18" charset="0"/>
                <a:ea typeface="+mn-ea"/>
                <a:cs typeface="Times New Roman" pitchFamily="18" charset="0"/>
              </a:rPr>
              <a:t>Mach Bands Effect</a:t>
            </a:r>
            <a:r>
              <a:rPr kumimoji="0" lang="en-US" altLang="zh-CN" dirty="0">
                <a:solidFill>
                  <a:schemeClr val="tx1"/>
                </a:solidFill>
              </a:rPr>
              <a:t/>
            </a:r>
            <a:br>
              <a:rPr kumimoji="0" lang="en-US" altLang="zh-CN" dirty="0">
                <a:solidFill>
                  <a:schemeClr val="tx1"/>
                </a:solidFill>
              </a:rPr>
            </a:br>
            <a:r>
              <a:rPr lang="zh-CN" altLang="en-US" b="1" dirty="0">
                <a:solidFill>
                  <a:schemeClr val="tx1"/>
                </a:solidFill>
                <a:latin typeface="+mn-ea"/>
                <a:ea typeface="+mn-ea"/>
              </a:rPr>
              <a:t>马赫带效应</a:t>
            </a:r>
          </a:p>
        </p:txBody>
      </p:sp>
      <p:pic>
        <p:nvPicPr>
          <p:cNvPr id="798723" name="Picture 3" descr="GRAY"/>
          <p:cNvPicPr>
            <a:picLocks noChangeAspect="1" noChangeArrowheads="1"/>
          </p:cNvPicPr>
          <p:nvPr/>
        </p:nvPicPr>
        <p:blipFill>
          <a:blip r:embed="rId3"/>
          <a:srcRect/>
          <a:stretch>
            <a:fillRect/>
          </a:stretch>
        </p:blipFill>
        <p:spPr bwMode="auto">
          <a:xfrm>
            <a:off x="452533" y="2000250"/>
            <a:ext cx="8187397" cy="3837842"/>
          </a:xfrm>
          <a:prstGeom prst="rect">
            <a:avLst/>
          </a:prstGeom>
          <a:noFill/>
        </p:spPr>
      </p:pic>
    </p:spTree>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1282" name="Picture 2" descr="eye1"/>
          <p:cNvPicPr>
            <a:picLocks noChangeAspect="1" noChangeArrowheads="1"/>
          </p:cNvPicPr>
          <p:nvPr/>
        </p:nvPicPr>
        <p:blipFill>
          <a:blip r:embed="rId3"/>
          <a:srcRect/>
          <a:stretch>
            <a:fillRect/>
          </a:stretch>
        </p:blipFill>
        <p:spPr bwMode="auto">
          <a:xfrm>
            <a:off x="977900" y="239713"/>
            <a:ext cx="7189788" cy="5407025"/>
          </a:xfrm>
          <a:prstGeom prst="rect">
            <a:avLst/>
          </a:prstGeom>
          <a:noFill/>
        </p:spPr>
      </p:pic>
    </p:spTree>
  </p:cSld>
  <p:clrMapOvr>
    <a:masterClrMapping/>
  </p:clrMapOvr>
  <p:transition>
    <p:rand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00770" name="Picture 2" descr="machband"/>
          <p:cNvPicPr>
            <a:picLocks noChangeAspect="1" noChangeArrowheads="1"/>
          </p:cNvPicPr>
          <p:nvPr/>
        </p:nvPicPr>
        <p:blipFill>
          <a:blip r:embed="rId3"/>
          <a:srcRect/>
          <a:stretch>
            <a:fillRect/>
          </a:stretch>
        </p:blipFill>
        <p:spPr bwMode="auto">
          <a:xfrm>
            <a:off x="457200" y="1417638"/>
            <a:ext cx="8299938" cy="5018331"/>
          </a:xfrm>
          <a:prstGeom prst="rect">
            <a:avLst/>
          </a:prstGeom>
          <a:noFill/>
        </p:spPr>
      </p:pic>
      <p:sp>
        <p:nvSpPr>
          <p:cNvPr id="4" name="Rectangle 2"/>
          <p:cNvSpPr>
            <a:spLocks noGrp="1" noChangeArrowheads="1"/>
          </p:cNvSpPr>
          <p:nvPr>
            <p:ph type="title"/>
          </p:nvPr>
        </p:nvSpPr>
        <p:spPr>
          <a:xfrm>
            <a:off x="844075" y="-13440"/>
            <a:ext cx="7467600" cy="1446550"/>
          </a:xfrm>
        </p:spPr>
        <p:txBody>
          <a:bodyPr/>
          <a:lstStyle/>
          <a:p>
            <a:r>
              <a:rPr kumimoji="0" lang="en-US" altLang="zh-CN" dirty="0">
                <a:solidFill>
                  <a:schemeClr val="tx1"/>
                </a:solidFill>
                <a:latin typeface="Times New Roman" pitchFamily="18" charset="0"/>
                <a:ea typeface="+mn-ea"/>
                <a:cs typeface="Times New Roman" pitchFamily="18" charset="0"/>
              </a:rPr>
              <a:t>Mach Bands Effect</a:t>
            </a:r>
            <a:r>
              <a:rPr kumimoji="0" lang="en-US" altLang="zh-CN" dirty="0">
                <a:solidFill>
                  <a:schemeClr val="tx1"/>
                </a:solidFill>
              </a:rPr>
              <a:t/>
            </a:r>
            <a:br>
              <a:rPr kumimoji="0" lang="en-US" altLang="zh-CN" dirty="0">
                <a:solidFill>
                  <a:schemeClr val="tx1"/>
                </a:solidFill>
              </a:rPr>
            </a:br>
            <a:r>
              <a:rPr lang="zh-CN" altLang="en-US" b="1" dirty="0">
                <a:solidFill>
                  <a:schemeClr val="tx1"/>
                </a:solidFill>
                <a:latin typeface="+mn-ea"/>
                <a:ea typeface="+mn-ea"/>
              </a:rPr>
              <a:t>马赫带效应</a:t>
            </a:r>
          </a:p>
        </p:txBody>
      </p:sp>
    </p:spTree>
  </p:cSld>
  <p:clrMapOvr>
    <a:masterClrMapping/>
  </p:clrMapOvr>
  <p:transition>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64610" name="Picture 2" descr="simcont"/>
          <p:cNvPicPr>
            <a:picLocks noChangeAspect="1" noChangeArrowheads="1"/>
          </p:cNvPicPr>
          <p:nvPr/>
        </p:nvPicPr>
        <p:blipFill>
          <a:blip r:embed="rId3"/>
          <a:srcRect/>
          <a:stretch>
            <a:fillRect/>
          </a:stretch>
        </p:blipFill>
        <p:spPr bwMode="auto">
          <a:xfrm>
            <a:off x="420325" y="1670528"/>
            <a:ext cx="8278583" cy="1366350"/>
          </a:xfrm>
          <a:prstGeom prst="rect">
            <a:avLst/>
          </a:prstGeom>
          <a:noFill/>
        </p:spPr>
      </p:pic>
      <p:sp>
        <p:nvSpPr>
          <p:cNvPr id="964611" name="Rectangle 3"/>
          <p:cNvSpPr>
            <a:spLocks noChangeArrowheads="1"/>
          </p:cNvSpPr>
          <p:nvPr/>
        </p:nvSpPr>
        <p:spPr bwMode="auto">
          <a:xfrm>
            <a:off x="351690" y="3189405"/>
            <a:ext cx="8458200" cy="3847207"/>
          </a:xfrm>
          <a:prstGeom prst="rect">
            <a:avLst/>
          </a:prstGeom>
          <a:noFill/>
          <a:ln w="25400">
            <a:noFill/>
            <a:miter lim="800000"/>
            <a:headEnd/>
            <a:tailEnd type="none" w="sm" len="lg"/>
          </a:ln>
          <a:effectLst/>
        </p:spPr>
        <p:txBody>
          <a:bodyPr wrap="square">
            <a:spAutoFit/>
          </a:bodyPr>
          <a:lstStyle/>
          <a:p>
            <a:pPr algn="just"/>
            <a:r>
              <a:rPr lang="en-US" altLang="zh-CN" sz="2800" dirty="0">
                <a:latin typeface="Times New Roman" pitchFamily="18" charset="0"/>
                <a:ea typeface="+mn-ea"/>
                <a:cs typeface="Times New Roman" pitchFamily="18" charset="0"/>
              </a:rPr>
              <a:t>The round dots are all exactly the same color gray. I merely created the one on the extreme right and then copied it to each of the darker rectangles. </a:t>
            </a:r>
          </a:p>
          <a:p>
            <a:pPr algn="just" eaLnBrk="0" hangingPunct="0"/>
            <a:r>
              <a:rPr lang="en-US" altLang="zh-CN" sz="2800" dirty="0">
                <a:latin typeface="Times New Roman" pitchFamily="18" charset="0"/>
                <a:ea typeface="+mn-ea"/>
                <a:cs typeface="Times New Roman" pitchFamily="18" charset="0"/>
              </a:rPr>
              <a:t>Clearly, the lightness of the background effects the way in which we perceive the center gray dot. This effect is called simultaneous contrast. Again, as can be seen in other demonstrations, the perception of this kind of display is a result of lateral interactions.</a:t>
            </a:r>
          </a:p>
          <a:p>
            <a:pPr eaLnBrk="0" hangingPunct="0"/>
            <a:endParaRPr lang="en-US" altLang="zh-CN" sz="2000" dirty="0">
              <a:latin typeface="Times New Roman" pitchFamily="18" charset="0"/>
              <a:ea typeface="+mn-ea"/>
              <a:cs typeface="Times New Roman" pitchFamily="18" charset="0"/>
            </a:endParaRPr>
          </a:p>
        </p:txBody>
      </p:sp>
      <p:sp>
        <p:nvSpPr>
          <p:cNvPr id="964612" name="Rectangle 4"/>
          <p:cNvSpPr>
            <a:spLocks noChangeArrowheads="1"/>
          </p:cNvSpPr>
          <p:nvPr/>
        </p:nvSpPr>
        <p:spPr bwMode="auto">
          <a:xfrm>
            <a:off x="0" y="105505"/>
            <a:ext cx="9144000" cy="1446550"/>
          </a:xfrm>
          <a:prstGeom prst="rect">
            <a:avLst/>
          </a:prstGeom>
          <a:noFill/>
          <a:ln w="25400">
            <a:noFill/>
            <a:miter lim="800000"/>
            <a:headEnd/>
            <a:tailEnd type="none" w="sm" len="lg"/>
          </a:ln>
          <a:effectLst/>
        </p:spPr>
        <p:txBody>
          <a:bodyPr>
            <a:spAutoFit/>
          </a:bodyPr>
          <a:lstStyle/>
          <a:p>
            <a:pPr algn="ctr"/>
            <a:r>
              <a:rPr lang="en-US" altLang="zh-CN" sz="4400" dirty="0">
                <a:latin typeface="Times New Roman" pitchFamily="18" charset="0"/>
                <a:ea typeface="+mn-ea"/>
                <a:cs typeface="Times New Roman" pitchFamily="18" charset="0"/>
              </a:rPr>
              <a:t>Simultaneous Contrast</a:t>
            </a:r>
          </a:p>
          <a:p>
            <a:pPr algn="ctr" eaLnBrk="0" hangingPunct="0"/>
            <a:r>
              <a:rPr lang="zh-CN" altLang="en-US" sz="4400" b="1" dirty="0">
                <a:latin typeface="Times New Roman" pitchFamily="18" charset="0"/>
                <a:ea typeface="+mn-ea"/>
                <a:cs typeface="Times New Roman" pitchFamily="18" charset="0"/>
              </a:rPr>
              <a:t>哪个更</a:t>
            </a:r>
            <a:r>
              <a:rPr lang="zh-CN" altLang="en-US" sz="4400" b="1" dirty="0" smtClean="0">
                <a:latin typeface="Times New Roman" pitchFamily="18" charset="0"/>
                <a:ea typeface="+mn-ea"/>
                <a:cs typeface="Times New Roman" pitchFamily="18" charset="0"/>
              </a:rPr>
              <a:t>亮</a:t>
            </a:r>
            <a:endParaRPr lang="zh-CN" altLang="en-US" sz="4400" b="1" dirty="0">
              <a:latin typeface="Times New Roman" pitchFamily="18" charset="0"/>
              <a:ea typeface="+mn-ea"/>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66658" name="Picture 2" descr="simcontr"/>
          <p:cNvPicPr>
            <a:picLocks noChangeAspect="1" noChangeArrowheads="1"/>
          </p:cNvPicPr>
          <p:nvPr/>
        </p:nvPicPr>
        <p:blipFill>
          <a:blip r:embed="rId3"/>
          <a:srcRect/>
          <a:stretch>
            <a:fillRect/>
          </a:stretch>
        </p:blipFill>
        <p:spPr bwMode="auto">
          <a:xfrm>
            <a:off x="329397" y="1600203"/>
            <a:ext cx="8564012" cy="2602519"/>
          </a:xfrm>
          <a:prstGeom prst="rect">
            <a:avLst/>
          </a:prstGeom>
          <a:noFill/>
        </p:spPr>
      </p:pic>
      <p:sp>
        <p:nvSpPr>
          <p:cNvPr id="966659" name="Rectangle 3"/>
          <p:cNvSpPr>
            <a:spLocks noChangeArrowheads="1"/>
          </p:cNvSpPr>
          <p:nvPr/>
        </p:nvSpPr>
        <p:spPr bwMode="auto">
          <a:xfrm>
            <a:off x="316523" y="4356833"/>
            <a:ext cx="8510954" cy="2308324"/>
          </a:xfrm>
          <a:prstGeom prst="rect">
            <a:avLst/>
          </a:prstGeom>
          <a:noFill/>
          <a:ln w="25400">
            <a:noFill/>
            <a:miter lim="800000"/>
            <a:headEnd/>
            <a:tailEnd type="none" w="sm" len="lg"/>
          </a:ln>
          <a:effectLst/>
        </p:spPr>
        <p:txBody>
          <a:bodyPr wrap="square">
            <a:spAutoFit/>
          </a:bodyPr>
          <a:lstStyle/>
          <a:p>
            <a:pPr algn="just"/>
            <a:r>
              <a:rPr lang="en-US" altLang="zh-CN" sz="2400" dirty="0">
                <a:ea typeface="宋体" pitchFamily="2" charset="-122"/>
              </a:rPr>
              <a:t>The circular area in each quadrant in the left figure is exactly the same color. The different appearance is due to the surround and the lateral interactions that occur. On the right I merely changed the background colors so that they are all identical. You can now see that the circular areas are, indeed, identical. </a:t>
            </a:r>
          </a:p>
          <a:p>
            <a:pPr algn="just" eaLnBrk="0" hangingPunct="0"/>
            <a:r>
              <a:rPr lang="en-US" altLang="zh-CN" sz="2400" dirty="0">
                <a:ea typeface="宋体" pitchFamily="2" charset="-122"/>
              </a:rPr>
              <a:t>This phenomenon is called simultaneous color contrast.</a:t>
            </a:r>
          </a:p>
        </p:txBody>
      </p:sp>
      <p:sp>
        <p:nvSpPr>
          <p:cNvPr id="5" name="Rectangle 4"/>
          <p:cNvSpPr>
            <a:spLocks noChangeArrowheads="1"/>
          </p:cNvSpPr>
          <p:nvPr/>
        </p:nvSpPr>
        <p:spPr bwMode="auto">
          <a:xfrm>
            <a:off x="0" y="105505"/>
            <a:ext cx="9144000" cy="1446550"/>
          </a:xfrm>
          <a:prstGeom prst="rect">
            <a:avLst/>
          </a:prstGeom>
          <a:noFill/>
          <a:ln w="25400">
            <a:noFill/>
            <a:miter lim="800000"/>
            <a:headEnd/>
            <a:tailEnd type="none" w="sm" len="lg"/>
          </a:ln>
          <a:effectLst/>
        </p:spPr>
        <p:txBody>
          <a:bodyPr>
            <a:spAutoFit/>
          </a:bodyPr>
          <a:lstStyle/>
          <a:p>
            <a:pPr algn="ctr"/>
            <a:r>
              <a:rPr lang="en-US" altLang="zh-CN" sz="4400" dirty="0">
                <a:latin typeface="Times New Roman" pitchFamily="18" charset="0"/>
                <a:ea typeface="+mn-ea"/>
                <a:cs typeface="Times New Roman" pitchFamily="18" charset="0"/>
              </a:rPr>
              <a:t>Simultaneous Contrast</a:t>
            </a:r>
          </a:p>
          <a:p>
            <a:pPr algn="ctr" eaLnBrk="0" hangingPunct="0"/>
            <a:r>
              <a:rPr lang="zh-CN" altLang="en-US" sz="4400" b="1" dirty="0">
                <a:latin typeface="Times New Roman" pitchFamily="18" charset="0"/>
                <a:ea typeface="+mn-ea"/>
                <a:cs typeface="Times New Roman" pitchFamily="18" charset="0"/>
              </a:rPr>
              <a:t>哪个更</a:t>
            </a:r>
            <a:r>
              <a:rPr lang="zh-CN" altLang="en-US" sz="4400" b="1" dirty="0" smtClean="0">
                <a:latin typeface="Times New Roman" pitchFamily="18" charset="0"/>
                <a:ea typeface="+mn-ea"/>
                <a:cs typeface="Times New Roman" pitchFamily="18" charset="0"/>
              </a:rPr>
              <a:t>亮</a:t>
            </a:r>
            <a:endParaRPr lang="zh-CN" altLang="en-US" sz="4400" b="1" dirty="0">
              <a:latin typeface="Times New Roman" pitchFamily="18" charset="0"/>
              <a:ea typeface="+mn-ea"/>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39682" name="Picture 2" descr="radialns"/>
          <p:cNvPicPr>
            <a:picLocks noChangeAspect="1" noChangeArrowheads="1"/>
          </p:cNvPicPr>
          <p:nvPr/>
        </p:nvPicPr>
        <p:blipFill>
          <a:blip r:embed="rId3"/>
          <a:srcRect/>
          <a:stretch>
            <a:fillRect/>
          </a:stretch>
        </p:blipFill>
        <p:spPr bwMode="auto">
          <a:xfrm>
            <a:off x="2092578" y="1299064"/>
            <a:ext cx="5372466" cy="5372466"/>
          </a:xfrm>
          <a:prstGeom prst="rect">
            <a:avLst/>
          </a:prstGeom>
          <a:noFill/>
        </p:spPr>
      </p:pic>
      <p:sp>
        <p:nvSpPr>
          <p:cNvPr id="839683" name="Rectangle 3"/>
          <p:cNvSpPr>
            <a:spLocks noChangeArrowheads="1"/>
          </p:cNvSpPr>
          <p:nvPr/>
        </p:nvSpPr>
        <p:spPr bwMode="auto">
          <a:xfrm>
            <a:off x="1026380" y="105510"/>
            <a:ext cx="7607666" cy="1446550"/>
          </a:xfrm>
          <a:prstGeom prst="rect">
            <a:avLst/>
          </a:prstGeom>
          <a:noFill/>
          <a:ln w="25400">
            <a:noFill/>
            <a:miter lim="800000"/>
            <a:headEnd/>
            <a:tailEnd type="none" w="sm" len="lg"/>
          </a:ln>
          <a:effectLst/>
        </p:spPr>
        <p:txBody>
          <a:bodyPr wrap="square">
            <a:spAutoFit/>
          </a:bodyPr>
          <a:lstStyle/>
          <a:p>
            <a:pPr algn="ctr"/>
            <a:r>
              <a:rPr lang="en-US" altLang="zh-CN" sz="4400" dirty="0">
                <a:latin typeface="Times New Roman" pitchFamily="18" charset="0"/>
                <a:ea typeface="+mn-ea"/>
                <a:cs typeface="Times New Roman" pitchFamily="18" charset="0"/>
              </a:rPr>
              <a:t>Radiating Lines </a:t>
            </a:r>
            <a:r>
              <a:rPr lang="zh-CN" altLang="en-US" sz="4400" b="1" dirty="0" smtClean="0">
                <a:latin typeface="Times New Roman" pitchFamily="18" charset="0"/>
                <a:ea typeface="+mn-ea"/>
                <a:cs typeface="Times New Roman" pitchFamily="18" charset="0"/>
              </a:rPr>
              <a:t>辐射线</a:t>
            </a:r>
            <a:endParaRPr lang="zh-CN" altLang="en-US" sz="4400" b="1" dirty="0">
              <a:latin typeface="Times New Roman" pitchFamily="18" charset="0"/>
              <a:ea typeface="+mn-ea"/>
              <a:cs typeface="Times New Roman" pitchFamily="18" charset="0"/>
            </a:endParaRPr>
          </a:p>
          <a:p>
            <a:pPr algn="ctr"/>
            <a:r>
              <a:rPr lang="zh-CN" altLang="en-US" sz="4400" b="1" dirty="0">
                <a:latin typeface="Times New Roman" pitchFamily="18" charset="0"/>
                <a:ea typeface="+mn-ea"/>
                <a:cs typeface="Times New Roman" pitchFamily="18" charset="0"/>
              </a:rPr>
              <a:t>灰度</a:t>
            </a:r>
            <a:r>
              <a:rPr lang="zh-CN" altLang="en-US" sz="4400" b="1" dirty="0" smtClean="0">
                <a:latin typeface="Times New Roman" pitchFamily="18" charset="0"/>
                <a:ea typeface="+mn-ea"/>
                <a:cs typeface="Times New Roman" pitchFamily="18" charset="0"/>
              </a:rPr>
              <a:t>变化</a:t>
            </a:r>
            <a:r>
              <a:rPr lang="en-US" altLang="zh-CN" sz="4400" b="1" dirty="0" smtClean="0">
                <a:latin typeface="Times New Roman" pitchFamily="18" charset="0"/>
                <a:ea typeface="+mn-ea"/>
                <a:cs typeface="Times New Roman" pitchFamily="18" charset="0"/>
              </a:rPr>
              <a:t>?</a:t>
            </a:r>
            <a:endParaRPr lang="zh-CN" altLang="en-US" sz="4400" dirty="0">
              <a:latin typeface="Times New Roman" pitchFamily="18" charset="0"/>
              <a:ea typeface="+mn-ea"/>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04866" name="Picture 2" descr="red-blue"/>
          <p:cNvPicPr>
            <a:picLocks noChangeAspect="1" noChangeArrowheads="1"/>
          </p:cNvPicPr>
          <p:nvPr/>
        </p:nvPicPr>
        <p:blipFill>
          <a:blip r:embed="rId3"/>
          <a:srcRect/>
          <a:stretch>
            <a:fillRect/>
          </a:stretch>
        </p:blipFill>
        <p:spPr bwMode="auto">
          <a:xfrm>
            <a:off x="298939" y="1859340"/>
            <a:ext cx="8528538" cy="4732338"/>
          </a:xfrm>
          <a:prstGeom prst="rect">
            <a:avLst/>
          </a:prstGeom>
          <a:noFill/>
        </p:spPr>
      </p:pic>
      <p:sp>
        <p:nvSpPr>
          <p:cNvPr id="804867" name="Rectangle 3"/>
          <p:cNvSpPr>
            <a:spLocks noChangeArrowheads="1"/>
          </p:cNvSpPr>
          <p:nvPr/>
        </p:nvSpPr>
        <p:spPr bwMode="auto">
          <a:xfrm>
            <a:off x="0" y="300038"/>
            <a:ext cx="8912225" cy="1446550"/>
          </a:xfrm>
          <a:prstGeom prst="rect">
            <a:avLst/>
          </a:prstGeom>
          <a:noFill/>
          <a:ln w="25400">
            <a:noFill/>
            <a:miter lim="800000"/>
            <a:headEnd/>
            <a:tailEnd type="none" w="sm" len="lg"/>
          </a:ln>
          <a:effectLst/>
        </p:spPr>
        <p:txBody>
          <a:bodyPr wrap="square">
            <a:spAutoFit/>
          </a:bodyPr>
          <a:lstStyle/>
          <a:p>
            <a:pPr algn="ctr"/>
            <a:r>
              <a:rPr lang="en-US" altLang="zh-CN" sz="4400" dirty="0">
                <a:latin typeface="Times New Roman" pitchFamily="18" charset="0"/>
                <a:ea typeface="+mn-ea"/>
                <a:cs typeface="Times New Roman" pitchFamily="18" charset="0"/>
              </a:rPr>
              <a:t>Color Influences Distance Perception</a:t>
            </a:r>
          </a:p>
          <a:p>
            <a:pPr algn="ctr" eaLnBrk="0" hangingPunct="0"/>
            <a:r>
              <a:rPr lang="zh-CN" altLang="en-US" sz="4400" b="1" dirty="0">
                <a:latin typeface="Times New Roman" pitchFamily="18" charset="0"/>
                <a:ea typeface="+mn-ea"/>
                <a:cs typeface="Times New Roman" pitchFamily="18" charset="0"/>
              </a:rPr>
              <a:t>色彩对距离感知的影响</a:t>
            </a:r>
          </a:p>
        </p:txBody>
      </p:sp>
    </p:spTree>
  </p:cSld>
  <p:clrMapOvr>
    <a:masterClrMapping/>
  </p:clrMapOvr>
  <p:transition>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06914" name="Picture 2" descr="assim"/>
          <p:cNvPicPr>
            <a:picLocks noChangeAspect="1" noChangeArrowheads="1"/>
          </p:cNvPicPr>
          <p:nvPr/>
        </p:nvPicPr>
        <p:blipFill>
          <a:blip r:embed="rId3"/>
          <a:srcRect/>
          <a:stretch>
            <a:fillRect/>
          </a:stretch>
        </p:blipFill>
        <p:spPr bwMode="auto">
          <a:xfrm>
            <a:off x="2971801" y="1132853"/>
            <a:ext cx="3556500" cy="3556500"/>
          </a:xfrm>
          <a:prstGeom prst="rect">
            <a:avLst/>
          </a:prstGeom>
          <a:noFill/>
        </p:spPr>
      </p:pic>
      <p:sp>
        <p:nvSpPr>
          <p:cNvPr id="806915" name="Rectangle 3"/>
          <p:cNvSpPr>
            <a:spLocks noChangeArrowheads="1"/>
          </p:cNvSpPr>
          <p:nvPr/>
        </p:nvSpPr>
        <p:spPr bwMode="auto">
          <a:xfrm>
            <a:off x="265846" y="4679707"/>
            <a:ext cx="8461375" cy="2031325"/>
          </a:xfrm>
          <a:prstGeom prst="rect">
            <a:avLst/>
          </a:prstGeom>
          <a:noFill/>
          <a:ln w="25400">
            <a:noFill/>
            <a:miter lim="800000"/>
            <a:headEnd/>
            <a:tailEnd type="none" w="sm" len="lg"/>
          </a:ln>
          <a:effectLst/>
        </p:spPr>
        <p:txBody>
          <a:bodyPr>
            <a:spAutoFit/>
          </a:bodyPr>
          <a:lstStyle/>
          <a:p>
            <a:pPr algn="just"/>
            <a:r>
              <a:rPr lang="en-US" altLang="zh-CN" sz="1800" dirty="0">
                <a:latin typeface="Times New Roman" pitchFamily="18" charset="0"/>
                <a:ea typeface="+mn-ea"/>
                <a:cs typeface="Times New Roman" pitchFamily="18" charset="0"/>
              </a:rPr>
              <a:t>Take two pieces of paper and place their edges as close as possible to both sides of one red diagonal. Note that the red square in the middle is the same as all the other squares on that diagonal. Now move your pieces of paper to expose mainly the red squares on the other diagonal. On this diagonal  all the red squares, including the center one, are again the same color red. Because the center square is common to both diagonals this exercise proves that all the red squares in both diagonals are exactly the same red color. Yet, when the pattern is seen as a whole, the two red diagonals appear different from each </a:t>
            </a:r>
            <a:r>
              <a:rPr lang="en-US" altLang="zh-CN" sz="1800" dirty="0" smtClean="0">
                <a:latin typeface="Times New Roman" pitchFamily="18" charset="0"/>
                <a:ea typeface="+mn-ea"/>
                <a:cs typeface="Times New Roman" pitchFamily="18" charset="0"/>
              </a:rPr>
              <a:t>other</a:t>
            </a:r>
            <a:endParaRPr lang="en-US" altLang="zh-CN" sz="1800" dirty="0">
              <a:latin typeface="Times New Roman" pitchFamily="18" charset="0"/>
              <a:ea typeface="+mn-ea"/>
              <a:cs typeface="Times New Roman" pitchFamily="18" charset="0"/>
            </a:endParaRPr>
          </a:p>
        </p:txBody>
      </p:sp>
      <p:sp>
        <p:nvSpPr>
          <p:cNvPr id="806916" name="Rectangle 4"/>
          <p:cNvSpPr>
            <a:spLocks noChangeArrowheads="1"/>
          </p:cNvSpPr>
          <p:nvPr/>
        </p:nvSpPr>
        <p:spPr bwMode="auto">
          <a:xfrm>
            <a:off x="1240692" y="269021"/>
            <a:ext cx="7112000" cy="769441"/>
          </a:xfrm>
          <a:prstGeom prst="rect">
            <a:avLst/>
          </a:prstGeom>
          <a:noFill/>
          <a:ln w="25400">
            <a:noFill/>
            <a:miter lim="800000"/>
            <a:headEnd/>
            <a:tailEnd type="none" w="sm" len="lg"/>
          </a:ln>
          <a:effectLst/>
        </p:spPr>
        <p:txBody>
          <a:bodyPr wrap="square">
            <a:spAutoFit/>
          </a:bodyPr>
          <a:lstStyle/>
          <a:p>
            <a:pPr algn="ctr"/>
            <a:r>
              <a:rPr lang="en-US" altLang="zh-CN" sz="4400" dirty="0">
                <a:latin typeface="Times New Roman" pitchFamily="18" charset="0"/>
                <a:ea typeface="+mn-ea"/>
                <a:cs typeface="Times New Roman" pitchFamily="18" charset="0"/>
              </a:rPr>
              <a:t>Color </a:t>
            </a:r>
            <a:r>
              <a:rPr lang="en-US" altLang="zh-CN" sz="4400" dirty="0" smtClean="0">
                <a:latin typeface="Times New Roman" pitchFamily="18" charset="0"/>
                <a:ea typeface="+mn-ea"/>
                <a:cs typeface="Times New Roman" pitchFamily="18" charset="0"/>
              </a:rPr>
              <a:t>Assimilation </a:t>
            </a:r>
            <a:r>
              <a:rPr lang="zh-CN" altLang="en-US" sz="4400" b="1" dirty="0" smtClean="0">
                <a:latin typeface="Times New Roman" pitchFamily="18" charset="0"/>
                <a:ea typeface="+mn-ea"/>
                <a:cs typeface="Times New Roman" pitchFamily="18" charset="0"/>
              </a:rPr>
              <a:t>色彩</a:t>
            </a:r>
            <a:r>
              <a:rPr lang="zh-CN" altLang="en-US" sz="4400" b="1" dirty="0">
                <a:latin typeface="Times New Roman" pitchFamily="18" charset="0"/>
                <a:ea typeface="+mn-ea"/>
                <a:cs typeface="Times New Roman" pitchFamily="18" charset="0"/>
              </a:rPr>
              <a:t>同化</a:t>
            </a:r>
          </a:p>
        </p:txBody>
      </p:sp>
    </p:spTree>
  </p:cSld>
  <p:clrMapOvr>
    <a:masterClrMapping/>
  </p:clrMapOvr>
  <p:transition>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08962" name="Picture 2" descr="hermann"/>
          <p:cNvPicPr>
            <a:picLocks noChangeAspect="1" noChangeArrowheads="1"/>
          </p:cNvPicPr>
          <p:nvPr/>
        </p:nvPicPr>
        <p:blipFill>
          <a:blip r:embed="rId3"/>
          <a:srcRect/>
          <a:stretch>
            <a:fillRect/>
          </a:stretch>
        </p:blipFill>
        <p:spPr bwMode="auto">
          <a:xfrm>
            <a:off x="2400300" y="1546225"/>
            <a:ext cx="4330700" cy="4311650"/>
          </a:xfrm>
          <a:prstGeom prst="rect">
            <a:avLst/>
          </a:prstGeom>
          <a:noFill/>
        </p:spPr>
      </p:pic>
      <p:sp>
        <p:nvSpPr>
          <p:cNvPr id="808963" name="Rectangle 3"/>
          <p:cNvSpPr>
            <a:spLocks noChangeArrowheads="1"/>
          </p:cNvSpPr>
          <p:nvPr/>
        </p:nvSpPr>
        <p:spPr bwMode="auto">
          <a:xfrm>
            <a:off x="894129" y="0"/>
            <a:ext cx="7054850" cy="1446550"/>
          </a:xfrm>
          <a:prstGeom prst="rect">
            <a:avLst/>
          </a:prstGeom>
          <a:noFill/>
          <a:ln w="25400">
            <a:noFill/>
            <a:miter lim="800000"/>
            <a:headEnd/>
            <a:tailEnd type="none" w="sm" len="lg"/>
          </a:ln>
          <a:effectLst/>
        </p:spPr>
        <p:txBody>
          <a:bodyPr>
            <a:spAutoFit/>
          </a:bodyPr>
          <a:lstStyle/>
          <a:p>
            <a:pPr algn="ctr"/>
            <a:r>
              <a:rPr lang="en-US" altLang="zh-CN" sz="4400" dirty="0">
                <a:latin typeface="Times New Roman" pitchFamily="18" charset="0"/>
                <a:ea typeface="+mn-ea"/>
                <a:cs typeface="Times New Roman" pitchFamily="18" charset="0"/>
              </a:rPr>
              <a:t>Hermann Grid Illusion</a:t>
            </a:r>
          </a:p>
          <a:p>
            <a:pPr algn="ctr" eaLnBrk="0" hangingPunct="0"/>
            <a:r>
              <a:rPr lang="en-US" altLang="zh-CN" sz="4400" dirty="0">
                <a:latin typeface="Times New Roman" pitchFamily="18" charset="0"/>
                <a:ea typeface="+mn-ea"/>
                <a:cs typeface="Times New Roman" pitchFamily="18" charset="0"/>
              </a:rPr>
              <a:t>Hermann</a:t>
            </a:r>
            <a:r>
              <a:rPr lang="zh-CN" altLang="en-US" sz="4400" b="1" dirty="0">
                <a:latin typeface="Times New Roman" pitchFamily="18" charset="0"/>
                <a:ea typeface="+mn-ea"/>
                <a:cs typeface="Times New Roman" pitchFamily="18" charset="0"/>
              </a:rPr>
              <a:t>网格幻觉</a:t>
            </a:r>
          </a:p>
        </p:txBody>
      </p:sp>
      <p:sp>
        <p:nvSpPr>
          <p:cNvPr id="808964" name="Rectangle 4"/>
          <p:cNvSpPr>
            <a:spLocks noChangeArrowheads="1"/>
          </p:cNvSpPr>
          <p:nvPr/>
        </p:nvSpPr>
        <p:spPr bwMode="auto">
          <a:xfrm>
            <a:off x="2541588" y="6027738"/>
            <a:ext cx="4083169" cy="584775"/>
          </a:xfrm>
          <a:prstGeom prst="rect">
            <a:avLst/>
          </a:prstGeom>
          <a:noFill/>
          <a:ln w="25400">
            <a:noFill/>
            <a:miter lim="800000"/>
            <a:headEnd/>
            <a:tailEnd type="none" w="sm" len="lg"/>
          </a:ln>
          <a:effectLst/>
        </p:spPr>
        <p:txBody>
          <a:bodyPr wrap="none" anchor="ctr">
            <a:spAutoFit/>
          </a:bodyPr>
          <a:lstStyle/>
          <a:p>
            <a:r>
              <a:rPr lang="zh-CN" altLang="en-US" dirty="0">
                <a:latin typeface="Times New Roman" pitchFamily="18" charset="0"/>
                <a:ea typeface="+mn-ea"/>
                <a:cs typeface="Times New Roman" pitchFamily="18" charset="0"/>
              </a:rPr>
              <a:t>请快速转动眼睛看看 </a:t>
            </a:r>
          </a:p>
        </p:txBody>
      </p:sp>
    </p:spTree>
  </p:cSld>
  <p:clrMapOvr>
    <a:masterClrMapping/>
  </p:clrMapOvr>
  <p:transition>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52322" name="Picture 2" descr="disapear"/>
          <p:cNvPicPr>
            <a:picLocks noChangeAspect="1" noChangeArrowheads="1"/>
          </p:cNvPicPr>
          <p:nvPr/>
        </p:nvPicPr>
        <p:blipFill>
          <a:blip r:embed="rId3"/>
          <a:srcRect/>
          <a:stretch>
            <a:fillRect/>
          </a:stretch>
        </p:blipFill>
        <p:spPr bwMode="auto">
          <a:xfrm>
            <a:off x="424677" y="1301254"/>
            <a:ext cx="8099473" cy="1928446"/>
          </a:xfrm>
          <a:prstGeom prst="rect">
            <a:avLst/>
          </a:prstGeom>
          <a:noFill/>
        </p:spPr>
      </p:pic>
      <p:sp>
        <p:nvSpPr>
          <p:cNvPr id="952323" name="Rectangle 3"/>
          <p:cNvSpPr>
            <a:spLocks noChangeArrowheads="1"/>
          </p:cNvSpPr>
          <p:nvPr/>
        </p:nvSpPr>
        <p:spPr bwMode="auto">
          <a:xfrm>
            <a:off x="165465" y="3424080"/>
            <a:ext cx="8890610" cy="3108543"/>
          </a:xfrm>
          <a:prstGeom prst="rect">
            <a:avLst/>
          </a:prstGeom>
          <a:noFill/>
          <a:ln w="25400">
            <a:noFill/>
            <a:miter lim="800000"/>
            <a:headEnd/>
            <a:tailEnd type="none" w="sm" len="lg"/>
          </a:ln>
          <a:effectLst/>
        </p:spPr>
        <p:txBody>
          <a:bodyPr wrap="square">
            <a:spAutoFit/>
          </a:bodyPr>
          <a:lstStyle/>
          <a:p>
            <a:pPr algn="just"/>
            <a:r>
              <a:rPr lang="en-US" altLang="zh-CN" sz="2800" dirty="0">
                <a:solidFill>
                  <a:srgbClr val="333333"/>
                </a:solidFill>
                <a:ea typeface="宋体" pitchFamily="2" charset="-122"/>
              </a:rPr>
              <a:t>Look at the upper right figure</a:t>
            </a:r>
            <a:r>
              <a:rPr lang="en-US" altLang="zh-CN" sz="2800" dirty="0" smtClean="0">
                <a:solidFill>
                  <a:srgbClr val="333333"/>
                </a:solidFill>
                <a:ea typeface="宋体" pitchFamily="2" charset="-122"/>
              </a:rPr>
              <a:t>. This </a:t>
            </a:r>
            <a:r>
              <a:rPr lang="en-US" altLang="zh-CN" sz="2800" dirty="0">
                <a:solidFill>
                  <a:srgbClr val="333333"/>
                </a:solidFill>
                <a:ea typeface="宋体" pitchFamily="2" charset="-122"/>
              </a:rPr>
              <a:t>experiment works better if you close one eye. Fixate on the black dot in the center for about 10 - 15 seconds. Pay close attention to what you see. Now do the same thing with the upper left figure. </a:t>
            </a:r>
          </a:p>
          <a:p>
            <a:pPr algn="just" eaLnBrk="0" hangingPunct="0"/>
            <a:r>
              <a:rPr lang="en-US" altLang="zh-CN" sz="2800" dirty="0">
                <a:solidFill>
                  <a:srgbClr val="333333"/>
                </a:solidFill>
                <a:ea typeface="宋体" pitchFamily="2" charset="-122"/>
              </a:rPr>
              <a:t>Did you notice any difference? In the accompanying explanation I tell you what most people see and the reason for it.</a:t>
            </a:r>
          </a:p>
        </p:txBody>
      </p:sp>
      <p:sp>
        <p:nvSpPr>
          <p:cNvPr id="952324" name="Rectangle 4"/>
          <p:cNvSpPr>
            <a:spLocks noChangeArrowheads="1"/>
          </p:cNvSpPr>
          <p:nvPr/>
        </p:nvSpPr>
        <p:spPr bwMode="auto">
          <a:xfrm>
            <a:off x="531935" y="226402"/>
            <a:ext cx="7943850" cy="1138773"/>
          </a:xfrm>
          <a:prstGeom prst="rect">
            <a:avLst/>
          </a:prstGeom>
          <a:noFill/>
          <a:ln w="25400">
            <a:noFill/>
            <a:miter lim="800000"/>
            <a:headEnd/>
            <a:tailEnd type="none" w="sm" len="lg"/>
          </a:ln>
          <a:effectLst/>
        </p:spPr>
        <p:txBody>
          <a:bodyPr wrap="square">
            <a:spAutoFit/>
          </a:bodyPr>
          <a:lstStyle/>
          <a:p>
            <a:pPr algn="ctr"/>
            <a:r>
              <a:rPr lang="en-US" altLang="zh-CN" sz="4400" dirty="0">
                <a:solidFill>
                  <a:srgbClr val="333333"/>
                </a:solidFill>
                <a:ea typeface="宋体" pitchFamily="2" charset="-122"/>
              </a:rPr>
              <a:t>"Stabilization" Causes Fading</a:t>
            </a:r>
          </a:p>
          <a:p>
            <a:pPr algn="ctr" eaLnBrk="0" hangingPunct="0"/>
            <a:endParaRPr lang="en-US" altLang="zh-CN" sz="2400" dirty="0">
              <a:solidFill>
                <a:srgbClr val="333333"/>
              </a:solidFill>
              <a:ea typeface="宋体" pitchFamily="2" charset="-122"/>
            </a:endParaRPr>
          </a:p>
        </p:txBody>
      </p:sp>
    </p:spTree>
  </p:cSld>
  <p:clrMapOvr>
    <a:masterClrMapping/>
  </p:clrMapOvr>
  <p:transition>
    <p:rand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3058" name="Picture 2" descr="illusion"/>
          <p:cNvPicPr>
            <a:picLocks noChangeAspect="1" noChangeArrowheads="1"/>
          </p:cNvPicPr>
          <p:nvPr/>
        </p:nvPicPr>
        <p:blipFill>
          <a:blip r:embed="rId3"/>
          <a:srcRect/>
          <a:stretch>
            <a:fillRect/>
          </a:stretch>
        </p:blipFill>
        <p:spPr bwMode="auto">
          <a:xfrm>
            <a:off x="791308" y="1163638"/>
            <a:ext cx="7737230" cy="5418137"/>
          </a:xfrm>
          <a:prstGeom prst="rect">
            <a:avLst/>
          </a:prstGeom>
          <a:noFill/>
        </p:spPr>
      </p:pic>
      <p:sp>
        <p:nvSpPr>
          <p:cNvPr id="813059" name="Rectangle 3"/>
          <p:cNvSpPr>
            <a:spLocks noChangeArrowheads="1"/>
          </p:cNvSpPr>
          <p:nvPr/>
        </p:nvSpPr>
        <p:spPr bwMode="auto">
          <a:xfrm>
            <a:off x="0" y="259617"/>
            <a:ext cx="9144000" cy="1138773"/>
          </a:xfrm>
          <a:prstGeom prst="rect">
            <a:avLst/>
          </a:prstGeom>
          <a:noFill/>
          <a:ln w="25400">
            <a:noFill/>
            <a:miter lim="800000"/>
            <a:headEnd/>
            <a:tailEnd type="none" w="sm" len="lg"/>
          </a:ln>
          <a:effectLst/>
        </p:spPr>
        <p:txBody>
          <a:bodyPr>
            <a:spAutoFit/>
          </a:bodyPr>
          <a:lstStyle/>
          <a:p>
            <a:pPr algn="ctr"/>
            <a:r>
              <a:rPr lang="en-US" altLang="zh-CN" sz="4400" dirty="0" err="1">
                <a:latin typeface="Times New Roman" pitchFamily="18" charset="0"/>
                <a:ea typeface="宋体" pitchFamily="2" charset="-122"/>
                <a:cs typeface="Times New Roman" pitchFamily="18" charset="0"/>
              </a:rPr>
              <a:t>Hering</a:t>
            </a:r>
            <a:r>
              <a:rPr lang="en-US" altLang="zh-CN" sz="4400" dirty="0">
                <a:latin typeface="Times New Roman" pitchFamily="18" charset="0"/>
                <a:ea typeface="宋体" pitchFamily="2" charset="-122"/>
                <a:cs typeface="Times New Roman" pitchFamily="18" charset="0"/>
              </a:rPr>
              <a:t> &amp; </a:t>
            </a:r>
            <a:r>
              <a:rPr lang="en-US" altLang="zh-CN" sz="4400" dirty="0" err="1">
                <a:latin typeface="Times New Roman" pitchFamily="18" charset="0"/>
                <a:ea typeface="宋体" pitchFamily="2" charset="-122"/>
                <a:cs typeface="Times New Roman" pitchFamily="18" charset="0"/>
              </a:rPr>
              <a:t>Pogendorf</a:t>
            </a:r>
            <a:r>
              <a:rPr lang="en-US" altLang="zh-CN" sz="4400" dirty="0">
                <a:latin typeface="Times New Roman" pitchFamily="18" charset="0"/>
                <a:ea typeface="宋体" pitchFamily="2" charset="-122"/>
                <a:cs typeface="Times New Roman" pitchFamily="18" charset="0"/>
              </a:rPr>
              <a:t> Illusions</a:t>
            </a:r>
          </a:p>
          <a:p>
            <a:pPr eaLnBrk="0" hangingPunct="0"/>
            <a:endParaRPr lang="en-US" altLang="zh-CN" sz="2400" dirty="0">
              <a:latin typeface="Times New Roman" pitchFamily="18" charset="0"/>
              <a:ea typeface="宋体" pitchFamily="2" charset="-122"/>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202" name="Picture 2">
            <a:hlinkClick r:id="rId3"/>
          </p:cNvPr>
          <p:cNvPicPr>
            <a:picLocks noChangeAspect="1" noChangeArrowheads="1"/>
          </p:cNvPicPr>
          <p:nvPr/>
        </p:nvPicPr>
        <p:blipFill>
          <a:blip r:embed="rId4"/>
          <a:srcRect/>
          <a:stretch>
            <a:fillRect/>
          </a:stretch>
        </p:blipFill>
        <p:spPr bwMode="auto">
          <a:xfrm>
            <a:off x="969351" y="271096"/>
            <a:ext cx="7524017" cy="5812948"/>
          </a:xfrm>
          <a:prstGeom prst="rect">
            <a:avLst/>
          </a:prstGeom>
          <a:noFill/>
          <a:ln w="25400">
            <a:noFill/>
            <a:miter lim="800000"/>
            <a:headEnd/>
            <a:tailEnd type="none" w="sm" len="lg"/>
          </a:ln>
          <a:effectLst/>
        </p:spPr>
      </p:pic>
      <p:sp>
        <p:nvSpPr>
          <p:cNvPr id="819203" name="Rectangle 3"/>
          <p:cNvSpPr>
            <a:spLocks noChangeArrowheads="1"/>
          </p:cNvSpPr>
          <p:nvPr/>
        </p:nvSpPr>
        <p:spPr bwMode="auto">
          <a:xfrm>
            <a:off x="2743208" y="6154013"/>
            <a:ext cx="4290646" cy="488950"/>
          </a:xfrm>
          <a:prstGeom prst="rect">
            <a:avLst/>
          </a:prstGeom>
          <a:noFill/>
          <a:ln w="9525">
            <a:noFill/>
            <a:miter lim="800000"/>
            <a:headEnd/>
            <a:tailEnd/>
          </a:ln>
          <a:effectLst/>
        </p:spPr>
        <p:txBody>
          <a:bodyPr/>
          <a:lstStyle/>
          <a:p>
            <a:pPr>
              <a:spcBef>
                <a:spcPct val="20000"/>
              </a:spcBef>
              <a:buClr>
                <a:srgbClr val="FFFF00"/>
              </a:buClr>
              <a:buSzPct val="65000"/>
              <a:buFont typeface="Wingdings" pitchFamily="2" charset="2"/>
              <a:buNone/>
            </a:pPr>
            <a:r>
              <a:rPr lang="zh-CN" altLang="en-US" dirty="0">
                <a:latin typeface="Times New Roman" pitchFamily="18" charset="0"/>
                <a:ea typeface="+mn-ea"/>
                <a:cs typeface="Times New Roman" pitchFamily="18" charset="0"/>
              </a:rPr>
              <a:t>点击图片 播放</a:t>
            </a:r>
            <a:r>
              <a:rPr lang="en-US" altLang="zh-CN" dirty="0">
                <a:latin typeface="Times New Roman" pitchFamily="18" charset="0"/>
                <a:ea typeface="+mn-ea"/>
                <a:cs typeface="Times New Roman" pitchFamily="18" charset="0"/>
              </a:rPr>
              <a:t>FLASH</a:t>
            </a:r>
          </a:p>
          <a:p>
            <a:pPr>
              <a:spcBef>
                <a:spcPct val="20000"/>
              </a:spcBef>
              <a:buClr>
                <a:srgbClr val="FFFF00"/>
              </a:buClr>
              <a:buSzPct val="65000"/>
              <a:buFont typeface="Wingdings" pitchFamily="2" charset="2"/>
              <a:buNone/>
            </a:pPr>
            <a:endParaRPr lang="en-US" altLang="zh-CN" sz="2400" dirty="0">
              <a:solidFill>
                <a:srgbClr val="FFFF00"/>
              </a:solidFill>
              <a:latin typeface="Arial" charset="0"/>
            </a:endParaRPr>
          </a:p>
        </p:txBody>
      </p:sp>
    </p:spTree>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95618" name="Picture 2" descr="brainventriclewitheyes"/>
          <p:cNvPicPr>
            <a:picLocks noChangeAspect="1" noChangeArrowheads="1"/>
          </p:cNvPicPr>
          <p:nvPr/>
        </p:nvPicPr>
        <p:blipFill>
          <a:blip r:embed="rId3"/>
          <a:srcRect/>
          <a:stretch>
            <a:fillRect/>
          </a:stretch>
        </p:blipFill>
        <p:spPr bwMode="auto">
          <a:xfrm>
            <a:off x="90488" y="457200"/>
            <a:ext cx="8961437" cy="5943600"/>
          </a:xfrm>
          <a:prstGeom prst="rect">
            <a:avLst/>
          </a:prstGeom>
          <a:noFill/>
        </p:spPr>
      </p:pic>
    </p:spTree>
  </p:cSld>
  <p:clrMapOvr>
    <a:masterClrMapping/>
  </p:clrMapOvr>
  <p:transition>
    <p:rand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5106" name="Picture 2">
            <a:hlinkClick r:id="rId3"/>
          </p:cNvPr>
          <p:cNvPicPr>
            <a:picLocks noChangeAspect="1" noChangeArrowheads="1"/>
          </p:cNvPicPr>
          <p:nvPr/>
        </p:nvPicPr>
        <p:blipFill>
          <a:blip r:embed="rId4"/>
          <a:srcRect/>
          <a:stretch>
            <a:fillRect/>
          </a:stretch>
        </p:blipFill>
        <p:spPr bwMode="auto">
          <a:xfrm>
            <a:off x="1441929" y="944962"/>
            <a:ext cx="6310682" cy="4875543"/>
          </a:xfrm>
          <a:prstGeom prst="rect">
            <a:avLst/>
          </a:prstGeom>
          <a:noFill/>
          <a:ln w="25400">
            <a:noFill/>
            <a:miter lim="800000"/>
            <a:headEnd/>
            <a:tailEnd type="none" w="sm" len="lg"/>
          </a:ln>
          <a:effectLst/>
        </p:spPr>
      </p:pic>
      <p:sp>
        <p:nvSpPr>
          <p:cNvPr id="815107" name="Rectangle 3"/>
          <p:cNvSpPr>
            <a:spLocks noChangeArrowheads="1"/>
          </p:cNvSpPr>
          <p:nvPr/>
        </p:nvSpPr>
        <p:spPr bwMode="auto">
          <a:xfrm>
            <a:off x="2567346" y="5925405"/>
            <a:ext cx="4235938" cy="488950"/>
          </a:xfrm>
          <a:prstGeom prst="rect">
            <a:avLst/>
          </a:prstGeom>
          <a:noFill/>
          <a:ln w="9525">
            <a:noFill/>
            <a:miter lim="800000"/>
            <a:headEnd/>
            <a:tailEnd/>
          </a:ln>
          <a:effectLst/>
        </p:spPr>
        <p:txBody>
          <a:bodyPr/>
          <a:lstStyle/>
          <a:p>
            <a:pPr algn="ctr">
              <a:spcBef>
                <a:spcPct val="20000"/>
              </a:spcBef>
              <a:buClr>
                <a:srgbClr val="FFFF00"/>
              </a:buClr>
              <a:buSzPct val="65000"/>
              <a:buFont typeface="Wingdings" pitchFamily="2" charset="2"/>
              <a:buNone/>
            </a:pPr>
            <a:r>
              <a:rPr lang="zh-CN" altLang="en-US" dirty="0">
                <a:latin typeface="Times New Roman" pitchFamily="18" charset="0"/>
                <a:ea typeface="+mn-ea"/>
                <a:cs typeface="Times New Roman" pitchFamily="18" charset="0"/>
              </a:rPr>
              <a:t>点击图片 播放</a:t>
            </a:r>
            <a:r>
              <a:rPr lang="en-US" altLang="zh-CN" dirty="0">
                <a:latin typeface="Times New Roman" pitchFamily="18" charset="0"/>
                <a:ea typeface="+mn-ea"/>
                <a:cs typeface="Times New Roman" pitchFamily="18" charset="0"/>
              </a:rPr>
              <a:t>FLASH</a:t>
            </a:r>
          </a:p>
          <a:p>
            <a:pPr algn="ctr">
              <a:spcBef>
                <a:spcPct val="20000"/>
              </a:spcBef>
              <a:buClr>
                <a:srgbClr val="FFFF00"/>
              </a:buClr>
              <a:buSzPct val="65000"/>
              <a:buFont typeface="Wingdings" pitchFamily="2" charset="2"/>
              <a:buNone/>
            </a:pPr>
            <a:endParaRPr lang="en-US" altLang="zh-CN" sz="2400" dirty="0">
              <a:solidFill>
                <a:srgbClr val="FFFF00"/>
              </a:solidFill>
              <a:latin typeface="Arial" charset="0"/>
            </a:endParaRPr>
          </a:p>
        </p:txBody>
      </p:sp>
      <p:sp>
        <p:nvSpPr>
          <p:cNvPr id="4" name="Rectangle 4"/>
          <p:cNvSpPr>
            <a:spLocks noChangeArrowheads="1"/>
          </p:cNvSpPr>
          <p:nvPr/>
        </p:nvSpPr>
        <p:spPr bwMode="auto">
          <a:xfrm>
            <a:off x="8540" y="88773"/>
            <a:ext cx="9144000" cy="1138773"/>
          </a:xfrm>
          <a:prstGeom prst="rect">
            <a:avLst/>
          </a:prstGeom>
          <a:noFill/>
          <a:ln w="25400">
            <a:noFill/>
            <a:miter lim="800000"/>
            <a:headEnd/>
            <a:tailEnd type="none" w="sm" len="lg"/>
          </a:ln>
          <a:effectLst/>
        </p:spPr>
        <p:txBody>
          <a:bodyPr>
            <a:spAutoFit/>
          </a:bodyPr>
          <a:lstStyle/>
          <a:p>
            <a:pPr algn="ctr"/>
            <a:r>
              <a:rPr lang="en-US" altLang="zh-CN" sz="4400" dirty="0">
                <a:latin typeface="Times New Roman" pitchFamily="18" charset="0"/>
                <a:ea typeface="宋体" pitchFamily="2" charset="-122"/>
                <a:cs typeface="Times New Roman" pitchFamily="18" charset="0"/>
              </a:rPr>
              <a:t>Horizontal-Vertical Illusion</a:t>
            </a:r>
          </a:p>
          <a:p>
            <a:pPr eaLnBrk="0" hangingPunct="0"/>
            <a:endParaRPr lang="en-US" altLang="zh-CN" sz="2400" dirty="0">
              <a:latin typeface="Times New Roman" pitchFamily="18" charset="0"/>
              <a:ea typeface="宋体" pitchFamily="2" charset="-122"/>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7154" name="Picture 2" descr="h-v-illu"/>
          <p:cNvPicPr>
            <a:picLocks noChangeAspect="1" noChangeArrowheads="1"/>
          </p:cNvPicPr>
          <p:nvPr/>
        </p:nvPicPr>
        <p:blipFill>
          <a:blip r:embed="rId3"/>
          <a:srcRect/>
          <a:stretch>
            <a:fillRect/>
          </a:stretch>
        </p:blipFill>
        <p:spPr bwMode="auto">
          <a:xfrm>
            <a:off x="2574184" y="963745"/>
            <a:ext cx="4125546" cy="3983761"/>
          </a:xfrm>
          <a:prstGeom prst="rect">
            <a:avLst/>
          </a:prstGeom>
          <a:noFill/>
        </p:spPr>
      </p:pic>
      <p:sp>
        <p:nvSpPr>
          <p:cNvPr id="817155" name="Rectangle 3"/>
          <p:cNvSpPr>
            <a:spLocks noChangeArrowheads="1"/>
          </p:cNvSpPr>
          <p:nvPr/>
        </p:nvSpPr>
        <p:spPr bwMode="auto">
          <a:xfrm>
            <a:off x="369888" y="5061439"/>
            <a:ext cx="8492758" cy="1569660"/>
          </a:xfrm>
          <a:prstGeom prst="rect">
            <a:avLst/>
          </a:prstGeom>
          <a:noFill/>
          <a:ln w="25400">
            <a:noFill/>
            <a:miter lim="800000"/>
            <a:headEnd/>
            <a:tailEnd type="none" w="sm" len="lg"/>
          </a:ln>
          <a:effectLst/>
        </p:spPr>
        <p:txBody>
          <a:bodyPr wrap="square">
            <a:spAutoFit/>
          </a:bodyPr>
          <a:lstStyle/>
          <a:p>
            <a:r>
              <a:rPr lang="en-US" altLang="zh-CN" dirty="0">
                <a:latin typeface="Times New Roman" pitchFamily="18" charset="0"/>
                <a:ea typeface="宋体" pitchFamily="2" charset="-122"/>
                <a:cs typeface="Times New Roman" pitchFamily="18" charset="0"/>
              </a:rPr>
              <a:t>Which line is longer, the red one or the green one? Use a ruler to find out. You will probably be surprised.</a:t>
            </a:r>
          </a:p>
        </p:txBody>
      </p:sp>
      <p:sp>
        <p:nvSpPr>
          <p:cNvPr id="817156" name="Rectangle 4"/>
          <p:cNvSpPr>
            <a:spLocks noChangeArrowheads="1"/>
          </p:cNvSpPr>
          <p:nvPr/>
        </p:nvSpPr>
        <p:spPr bwMode="auto">
          <a:xfrm>
            <a:off x="8540" y="88773"/>
            <a:ext cx="9144000" cy="1138773"/>
          </a:xfrm>
          <a:prstGeom prst="rect">
            <a:avLst/>
          </a:prstGeom>
          <a:noFill/>
          <a:ln w="25400">
            <a:noFill/>
            <a:miter lim="800000"/>
            <a:headEnd/>
            <a:tailEnd type="none" w="sm" len="lg"/>
          </a:ln>
          <a:effectLst/>
        </p:spPr>
        <p:txBody>
          <a:bodyPr>
            <a:spAutoFit/>
          </a:bodyPr>
          <a:lstStyle/>
          <a:p>
            <a:pPr algn="ctr"/>
            <a:r>
              <a:rPr lang="en-US" altLang="zh-CN" sz="4400" dirty="0">
                <a:latin typeface="Times New Roman" pitchFamily="18" charset="0"/>
                <a:ea typeface="宋体" pitchFamily="2" charset="-122"/>
                <a:cs typeface="Times New Roman" pitchFamily="18" charset="0"/>
              </a:rPr>
              <a:t>Horizontal-Vertical Illusion</a:t>
            </a:r>
          </a:p>
          <a:p>
            <a:pPr eaLnBrk="0" hangingPunct="0"/>
            <a:endParaRPr lang="en-US" altLang="zh-CN" sz="2400" dirty="0">
              <a:latin typeface="Times New Roman" pitchFamily="18" charset="0"/>
              <a:ea typeface="宋体" pitchFamily="2" charset="-122"/>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1010" name="Picture 2">
            <a:hlinkClick r:id="rId3"/>
          </p:cNvPr>
          <p:cNvPicPr>
            <a:picLocks noChangeAspect="1" noChangeArrowheads="1"/>
          </p:cNvPicPr>
          <p:nvPr/>
        </p:nvPicPr>
        <p:blipFill>
          <a:blip r:embed="rId4"/>
          <a:srcRect/>
          <a:stretch>
            <a:fillRect/>
          </a:stretch>
        </p:blipFill>
        <p:spPr bwMode="auto">
          <a:xfrm>
            <a:off x="1357619" y="955797"/>
            <a:ext cx="6729115" cy="5198818"/>
          </a:xfrm>
          <a:prstGeom prst="rect">
            <a:avLst/>
          </a:prstGeom>
          <a:noFill/>
          <a:ln w="25400">
            <a:noFill/>
            <a:miter lim="800000"/>
            <a:headEnd/>
            <a:tailEnd type="none" w="sm" len="lg"/>
          </a:ln>
          <a:effectLst/>
        </p:spPr>
      </p:pic>
      <p:sp>
        <p:nvSpPr>
          <p:cNvPr id="811011" name="Rectangle 3"/>
          <p:cNvSpPr>
            <a:spLocks noChangeArrowheads="1"/>
          </p:cNvSpPr>
          <p:nvPr/>
        </p:nvSpPr>
        <p:spPr bwMode="auto">
          <a:xfrm>
            <a:off x="2498959" y="6136421"/>
            <a:ext cx="4840288" cy="488950"/>
          </a:xfrm>
          <a:prstGeom prst="rect">
            <a:avLst/>
          </a:prstGeom>
          <a:noFill/>
          <a:ln w="9525">
            <a:noFill/>
            <a:miter lim="800000"/>
            <a:headEnd/>
            <a:tailEnd/>
          </a:ln>
          <a:effectLst/>
        </p:spPr>
        <p:txBody>
          <a:bodyPr/>
          <a:lstStyle/>
          <a:p>
            <a:pPr algn="ctr">
              <a:spcBef>
                <a:spcPct val="20000"/>
              </a:spcBef>
              <a:buClr>
                <a:srgbClr val="FFFF00"/>
              </a:buClr>
              <a:buSzPct val="65000"/>
              <a:buFont typeface="Wingdings" pitchFamily="2" charset="2"/>
              <a:buNone/>
            </a:pPr>
            <a:r>
              <a:rPr lang="zh-CN" altLang="en-US" dirty="0">
                <a:effectLst>
                  <a:outerShdw blurRad="38100" dist="38100" dir="2700000" algn="tl">
                    <a:srgbClr val="C0C0C0"/>
                  </a:outerShdw>
                </a:effectLst>
                <a:latin typeface="Times New Roman" pitchFamily="18" charset="0"/>
                <a:ea typeface="+mn-ea"/>
                <a:cs typeface="Times New Roman" pitchFamily="18" charset="0"/>
              </a:rPr>
              <a:t>点击图片 播放</a:t>
            </a:r>
            <a:r>
              <a:rPr lang="en-US" altLang="zh-CN" dirty="0">
                <a:effectLst>
                  <a:outerShdw blurRad="38100" dist="38100" dir="2700000" algn="tl">
                    <a:srgbClr val="C0C0C0"/>
                  </a:outerShdw>
                </a:effectLst>
                <a:latin typeface="Times New Roman" pitchFamily="18" charset="0"/>
                <a:ea typeface="+mn-ea"/>
                <a:cs typeface="Times New Roman" pitchFamily="18" charset="0"/>
              </a:rPr>
              <a:t>FLASH</a:t>
            </a:r>
          </a:p>
          <a:p>
            <a:pPr>
              <a:spcBef>
                <a:spcPct val="20000"/>
              </a:spcBef>
              <a:buClr>
                <a:srgbClr val="FFFF00"/>
              </a:buClr>
              <a:buSzPct val="65000"/>
              <a:buFont typeface="Wingdings" pitchFamily="2" charset="2"/>
              <a:buNone/>
            </a:pPr>
            <a:endParaRPr lang="en-US" altLang="zh-CN" sz="2400" dirty="0">
              <a:solidFill>
                <a:srgbClr val="FFFF00"/>
              </a:solidFill>
              <a:latin typeface="Times New Roman" pitchFamily="18" charset="0"/>
              <a:ea typeface="+mn-ea"/>
              <a:cs typeface="Times New Roman" pitchFamily="18" charset="0"/>
            </a:endParaRPr>
          </a:p>
        </p:txBody>
      </p:sp>
      <p:sp>
        <p:nvSpPr>
          <p:cNvPr id="4" name="矩形 3"/>
          <p:cNvSpPr/>
          <p:nvPr/>
        </p:nvSpPr>
        <p:spPr>
          <a:xfrm>
            <a:off x="2215661" y="123095"/>
            <a:ext cx="4975348" cy="769441"/>
          </a:xfrm>
          <a:prstGeom prst="rect">
            <a:avLst/>
          </a:prstGeom>
        </p:spPr>
        <p:txBody>
          <a:bodyPr wrap="square">
            <a:spAutoFit/>
          </a:bodyPr>
          <a:lstStyle/>
          <a:p>
            <a:pPr lvl="0" algn="ctr">
              <a:spcBef>
                <a:spcPct val="20000"/>
              </a:spcBef>
              <a:buClr>
                <a:srgbClr val="FFFF00"/>
              </a:buClr>
              <a:buSzPct val="65000"/>
            </a:pPr>
            <a:r>
              <a:rPr lang="en-US" altLang="zh-CN" sz="4400" dirty="0" err="1" smtClean="0">
                <a:solidFill>
                  <a:srgbClr val="000000"/>
                </a:solidFill>
              </a:rPr>
              <a:t>Pogendorf</a:t>
            </a:r>
            <a:r>
              <a:rPr lang="en-US" altLang="zh-CN" sz="4400" dirty="0" smtClean="0">
                <a:solidFill>
                  <a:srgbClr val="000000"/>
                </a:solidFill>
              </a:rPr>
              <a:t>  Illusions</a:t>
            </a:r>
            <a:endParaRPr lang="en-US" altLang="zh-CN" sz="4400" dirty="0">
              <a:solidFill>
                <a:srgbClr val="FF3300"/>
              </a:solidFill>
              <a:latin typeface="Arial" charset="0"/>
              <a:ea typeface="隶书" pitchFamily="49" charset="-122"/>
            </a:endParaRPr>
          </a:p>
        </p:txBody>
      </p:sp>
    </p:spTree>
  </p:cSld>
  <p:clrMapOvr>
    <a:masterClrMapping/>
  </p:clrMapOvr>
  <p:transition>
    <p:rand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27394" name="Picture 2">
            <a:hlinkClick r:id="rId3"/>
          </p:cNvPr>
          <p:cNvPicPr>
            <a:picLocks noChangeAspect="1" noChangeArrowheads="1"/>
          </p:cNvPicPr>
          <p:nvPr/>
        </p:nvPicPr>
        <p:blipFill>
          <a:blip r:embed="rId4"/>
          <a:srcRect/>
          <a:stretch>
            <a:fillRect/>
          </a:stretch>
        </p:blipFill>
        <p:spPr bwMode="auto">
          <a:xfrm>
            <a:off x="828674" y="245817"/>
            <a:ext cx="7664694" cy="5921633"/>
          </a:xfrm>
          <a:prstGeom prst="rect">
            <a:avLst/>
          </a:prstGeom>
          <a:noFill/>
          <a:ln w="25400">
            <a:noFill/>
            <a:miter lim="800000"/>
            <a:headEnd/>
            <a:tailEnd type="none" w="sm" len="lg"/>
          </a:ln>
          <a:effectLst/>
        </p:spPr>
      </p:pic>
      <p:sp>
        <p:nvSpPr>
          <p:cNvPr id="4" name="Rectangle 3"/>
          <p:cNvSpPr>
            <a:spLocks noChangeArrowheads="1"/>
          </p:cNvSpPr>
          <p:nvPr/>
        </p:nvSpPr>
        <p:spPr bwMode="auto">
          <a:xfrm>
            <a:off x="2743208" y="6189183"/>
            <a:ext cx="4290646" cy="488950"/>
          </a:xfrm>
          <a:prstGeom prst="rect">
            <a:avLst/>
          </a:prstGeom>
          <a:noFill/>
          <a:ln w="9525">
            <a:noFill/>
            <a:miter lim="800000"/>
            <a:headEnd/>
            <a:tailEnd/>
          </a:ln>
          <a:effectLst/>
        </p:spPr>
        <p:txBody>
          <a:bodyPr/>
          <a:lstStyle/>
          <a:p>
            <a:pPr algn="ctr">
              <a:spcBef>
                <a:spcPct val="20000"/>
              </a:spcBef>
              <a:buClr>
                <a:srgbClr val="FFFF00"/>
              </a:buClr>
              <a:buSzPct val="65000"/>
              <a:buFont typeface="Wingdings" pitchFamily="2" charset="2"/>
              <a:buNone/>
            </a:pPr>
            <a:r>
              <a:rPr lang="zh-CN" altLang="en-US" dirty="0">
                <a:latin typeface="Times New Roman" pitchFamily="18" charset="0"/>
                <a:ea typeface="+mn-ea"/>
                <a:cs typeface="Times New Roman" pitchFamily="18" charset="0"/>
              </a:rPr>
              <a:t>点击图片 播放</a:t>
            </a:r>
            <a:r>
              <a:rPr lang="en-US" altLang="zh-CN" dirty="0">
                <a:latin typeface="Times New Roman" pitchFamily="18" charset="0"/>
                <a:ea typeface="+mn-ea"/>
                <a:cs typeface="Times New Roman" pitchFamily="18" charset="0"/>
              </a:rPr>
              <a:t>FLASH</a:t>
            </a:r>
          </a:p>
          <a:p>
            <a:pPr>
              <a:spcBef>
                <a:spcPct val="20000"/>
              </a:spcBef>
              <a:buClr>
                <a:srgbClr val="FFFF00"/>
              </a:buClr>
              <a:buSzPct val="65000"/>
              <a:buFont typeface="Wingdings" pitchFamily="2" charset="2"/>
              <a:buNone/>
            </a:pPr>
            <a:endParaRPr lang="en-US" altLang="zh-CN" sz="2400" dirty="0">
              <a:solidFill>
                <a:srgbClr val="FFFF00"/>
              </a:solidFill>
              <a:latin typeface="Arial" charset="0"/>
            </a:endParaRPr>
          </a:p>
        </p:txBody>
      </p:sp>
    </p:spTree>
  </p:cSld>
  <p:clrMapOvr>
    <a:masterClrMapping/>
  </p:clrMapOvr>
  <p:transition>
    <p:rand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37634" name="Picture 2">
            <a:hlinkClick r:id="rId3"/>
          </p:cNvPr>
          <p:cNvPicPr>
            <a:picLocks noChangeAspect="1" noChangeArrowheads="1"/>
          </p:cNvPicPr>
          <p:nvPr/>
        </p:nvPicPr>
        <p:blipFill>
          <a:blip r:embed="rId4"/>
          <a:srcRect/>
          <a:stretch>
            <a:fillRect/>
          </a:stretch>
        </p:blipFill>
        <p:spPr bwMode="auto">
          <a:xfrm>
            <a:off x="881419" y="228600"/>
            <a:ext cx="7603981" cy="5874727"/>
          </a:xfrm>
          <a:prstGeom prst="rect">
            <a:avLst/>
          </a:prstGeom>
          <a:noFill/>
          <a:ln w="25400">
            <a:noFill/>
            <a:miter lim="800000"/>
            <a:headEnd/>
            <a:tailEnd type="none" w="sm" len="lg"/>
          </a:ln>
          <a:effectLst/>
        </p:spPr>
      </p:pic>
      <p:sp>
        <p:nvSpPr>
          <p:cNvPr id="4" name="Rectangle 3"/>
          <p:cNvSpPr>
            <a:spLocks noChangeArrowheads="1"/>
          </p:cNvSpPr>
          <p:nvPr/>
        </p:nvSpPr>
        <p:spPr bwMode="auto">
          <a:xfrm>
            <a:off x="2743208" y="6154013"/>
            <a:ext cx="4290646" cy="488950"/>
          </a:xfrm>
          <a:prstGeom prst="rect">
            <a:avLst/>
          </a:prstGeom>
          <a:noFill/>
          <a:ln w="9525">
            <a:noFill/>
            <a:miter lim="800000"/>
            <a:headEnd/>
            <a:tailEnd/>
          </a:ln>
          <a:effectLst/>
        </p:spPr>
        <p:txBody>
          <a:bodyPr/>
          <a:lstStyle/>
          <a:p>
            <a:pPr algn="ctr">
              <a:spcBef>
                <a:spcPct val="20000"/>
              </a:spcBef>
              <a:buClr>
                <a:srgbClr val="FFFF00"/>
              </a:buClr>
              <a:buSzPct val="65000"/>
              <a:buFont typeface="Wingdings" pitchFamily="2" charset="2"/>
              <a:buNone/>
            </a:pPr>
            <a:r>
              <a:rPr lang="zh-CN" altLang="en-US" dirty="0">
                <a:latin typeface="Times New Roman" pitchFamily="18" charset="0"/>
                <a:ea typeface="+mn-ea"/>
                <a:cs typeface="Times New Roman" pitchFamily="18" charset="0"/>
              </a:rPr>
              <a:t>点击图片 播放</a:t>
            </a:r>
            <a:r>
              <a:rPr lang="en-US" altLang="zh-CN" dirty="0">
                <a:latin typeface="Times New Roman" pitchFamily="18" charset="0"/>
                <a:ea typeface="+mn-ea"/>
                <a:cs typeface="Times New Roman" pitchFamily="18" charset="0"/>
              </a:rPr>
              <a:t>FLASH</a:t>
            </a:r>
          </a:p>
          <a:p>
            <a:pPr>
              <a:spcBef>
                <a:spcPct val="20000"/>
              </a:spcBef>
              <a:buClr>
                <a:srgbClr val="FFFF00"/>
              </a:buClr>
              <a:buSzPct val="65000"/>
              <a:buFont typeface="Wingdings" pitchFamily="2" charset="2"/>
              <a:buNone/>
            </a:pPr>
            <a:endParaRPr lang="en-US" altLang="zh-CN" sz="2400" dirty="0">
              <a:solidFill>
                <a:srgbClr val="FFFF00"/>
              </a:solidFill>
              <a:latin typeface="Arial" charset="0"/>
            </a:endParaRPr>
          </a:p>
        </p:txBody>
      </p:sp>
    </p:spTree>
  </p:cSld>
  <p:clrMapOvr>
    <a:masterClrMapping/>
  </p:clrMapOvr>
  <p:transition>
    <p:rand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44130" name="Group 2"/>
          <p:cNvGrpSpPr>
            <a:grpSpLocks/>
          </p:cNvGrpSpPr>
          <p:nvPr/>
        </p:nvGrpSpPr>
        <p:grpSpPr bwMode="auto">
          <a:xfrm>
            <a:off x="92075" y="2097088"/>
            <a:ext cx="8961438" cy="2590800"/>
            <a:chOff x="0" y="0"/>
            <a:chExt cx="5645" cy="1632"/>
          </a:xfrm>
        </p:grpSpPr>
        <p:sp>
          <p:nvSpPr>
            <p:cNvPr id="944131" name="Rectangle 3"/>
            <p:cNvSpPr>
              <a:spLocks noChangeArrowheads="1"/>
            </p:cNvSpPr>
            <p:nvPr/>
          </p:nvSpPr>
          <p:spPr bwMode="auto">
            <a:xfrm>
              <a:off x="0" y="0"/>
              <a:ext cx="0" cy="0"/>
            </a:xfrm>
            <a:prstGeom prst="rect">
              <a:avLst/>
            </a:prstGeom>
            <a:noFill/>
            <a:ln w="25400">
              <a:noFill/>
              <a:miter lim="800000"/>
              <a:headEnd/>
              <a:tailEnd type="none" w="sm" len="lg"/>
            </a:ln>
            <a:effectLst/>
          </p:spPr>
          <p:txBody>
            <a:bodyPr>
              <a:spAutoFit/>
            </a:bodyPr>
            <a:lstStyle/>
            <a:p>
              <a:endParaRPr lang="zh-CN" altLang="en-US"/>
            </a:p>
          </p:txBody>
        </p:sp>
        <p:sp>
          <p:nvSpPr>
            <p:cNvPr id="944132" name="Rectangle 4"/>
            <p:cNvSpPr>
              <a:spLocks noChangeArrowheads="1"/>
            </p:cNvSpPr>
            <p:nvPr/>
          </p:nvSpPr>
          <p:spPr bwMode="auto">
            <a:xfrm>
              <a:off x="0" y="0"/>
              <a:ext cx="5645" cy="1632"/>
            </a:xfrm>
            <a:prstGeom prst="rect">
              <a:avLst/>
            </a:prstGeom>
            <a:noFill/>
            <a:ln w="25400">
              <a:noFill/>
              <a:miter lim="800000"/>
              <a:headEnd/>
              <a:tailEnd type="none" w="sm" len="lg"/>
            </a:ln>
            <a:effectLst/>
          </p:spPr>
          <p:txBody>
            <a:bodyPr anchor="ctr"/>
            <a:lstStyle/>
            <a:p>
              <a:r>
                <a:rPr lang="en-US" altLang="zh-CN" sz="2400" b="1">
                  <a:ea typeface="宋体" pitchFamily="2" charset="-122"/>
                </a:rPr>
                <a:t>  </a:t>
              </a:r>
              <a:r>
                <a:rPr lang="en-US" altLang="zh-CN" sz="16400" b="1">
                  <a:ea typeface="宋体" pitchFamily="2" charset="-122"/>
                </a:rPr>
                <a:t> </a:t>
              </a:r>
              <a:r>
                <a:rPr lang="en-US" altLang="zh-CN" sz="2400" b="1">
                  <a:ea typeface="宋体" pitchFamily="2" charset="-122"/>
                </a:rPr>
                <a:t>                                                  </a:t>
              </a:r>
            </a:p>
          </p:txBody>
        </p:sp>
      </p:grpSp>
      <p:pic>
        <p:nvPicPr>
          <p:cNvPr id="944133" name="Picture 5" descr="colors"/>
          <p:cNvPicPr>
            <a:picLocks noChangeAspect="1" noChangeArrowheads="1"/>
          </p:cNvPicPr>
          <p:nvPr/>
        </p:nvPicPr>
        <p:blipFill>
          <a:blip r:embed="rId3"/>
          <a:srcRect/>
          <a:stretch>
            <a:fillRect/>
          </a:stretch>
        </p:blipFill>
        <p:spPr bwMode="auto">
          <a:xfrm>
            <a:off x="367918" y="562708"/>
            <a:ext cx="8565067" cy="5769523"/>
          </a:xfrm>
          <a:prstGeom prst="rect">
            <a:avLst/>
          </a:prstGeom>
          <a:noFill/>
        </p:spPr>
      </p:pic>
    </p:spTree>
  </p:cSld>
  <p:clrMapOvr>
    <a:masterClrMapping/>
  </p:clrMapOvr>
  <p:transition>
    <p:rand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43778" name="Picture 2" descr="vase"/>
          <p:cNvPicPr>
            <a:picLocks noChangeAspect="1" noChangeArrowheads="1"/>
          </p:cNvPicPr>
          <p:nvPr/>
        </p:nvPicPr>
        <p:blipFill>
          <a:blip r:embed="rId3"/>
          <a:srcRect/>
          <a:stretch>
            <a:fillRect/>
          </a:stretch>
        </p:blipFill>
        <p:spPr bwMode="auto">
          <a:xfrm>
            <a:off x="1863969" y="384175"/>
            <a:ext cx="5279781" cy="4697309"/>
          </a:xfrm>
          <a:prstGeom prst="rect">
            <a:avLst/>
          </a:prstGeom>
          <a:noFill/>
        </p:spPr>
      </p:pic>
      <p:sp>
        <p:nvSpPr>
          <p:cNvPr id="843779" name="Rectangle 3"/>
          <p:cNvSpPr>
            <a:spLocks noChangeArrowheads="1"/>
          </p:cNvSpPr>
          <p:nvPr/>
        </p:nvSpPr>
        <p:spPr bwMode="auto">
          <a:xfrm>
            <a:off x="474785" y="5168410"/>
            <a:ext cx="8124092" cy="1569660"/>
          </a:xfrm>
          <a:prstGeom prst="rect">
            <a:avLst/>
          </a:prstGeom>
          <a:noFill/>
          <a:ln w="25400">
            <a:noFill/>
            <a:miter lim="800000"/>
            <a:headEnd/>
            <a:tailEnd type="none" w="sm" len="lg"/>
          </a:ln>
          <a:effectLst/>
        </p:spPr>
        <p:txBody>
          <a:bodyPr wrap="square">
            <a:spAutoFit/>
          </a:bodyPr>
          <a:lstStyle/>
          <a:p>
            <a:pPr algn="just"/>
            <a:r>
              <a:rPr lang="en-US" altLang="zh-CN" dirty="0">
                <a:ea typeface="宋体" pitchFamily="2" charset="-122"/>
              </a:rPr>
              <a:t>What do you see in this diagram? In order to find out what people often say they see select possible perceptions. </a:t>
            </a:r>
          </a:p>
        </p:txBody>
      </p:sp>
    </p:spTree>
  </p:cSld>
  <p:clrMapOvr>
    <a:masterClrMapping/>
  </p:clrMapOvr>
  <p:transition>
    <p:rand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45826" name="Group 2"/>
          <p:cNvGrpSpPr>
            <a:grpSpLocks/>
          </p:cNvGrpSpPr>
          <p:nvPr/>
        </p:nvGrpSpPr>
        <p:grpSpPr bwMode="auto">
          <a:xfrm>
            <a:off x="92075" y="1978025"/>
            <a:ext cx="8961438" cy="2835275"/>
            <a:chOff x="0" y="0"/>
            <a:chExt cx="5645" cy="1786"/>
          </a:xfrm>
        </p:grpSpPr>
        <p:sp>
          <p:nvSpPr>
            <p:cNvPr id="845827" name="Rectangle 3"/>
            <p:cNvSpPr>
              <a:spLocks noChangeArrowheads="1"/>
            </p:cNvSpPr>
            <p:nvPr/>
          </p:nvSpPr>
          <p:spPr bwMode="auto">
            <a:xfrm>
              <a:off x="0" y="0"/>
              <a:ext cx="0" cy="0"/>
            </a:xfrm>
            <a:prstGeom prst="rect">
              <a:avLst/>
            </a:prstGeom>
            <a:noFill/>
            <a:ln w="25400">
              <a:noFill/>
              <a:miter lim="800000"/>
              <a:headEnd/>
              <a:tailEnd type="none" w="sm" len="lg"/>
            </a:ln>
            <a:effectLst/>
          </p:spPr>
          <p:txBody>
            <a:bodyPr>
              <a:spAutoFit/>
            </a:bodyPr>
            <a:lstStyle/>
            <a:p>
              <a:endParaRPr lang="zh-CN" altLang="en-US"/>
            </a:p>
          </p:txBody>
        </p:sp>
        <p:sp>
          <p:nvSpPr>
            <p:cNvPr id="845828" name="Rectangle 4"/>
            <p:cNvSpPr>
              <a:spLocks noChangeArrowheads="1"/>
            </p:cNvSpPr>
            <p:nvPr/>
          </p:nvSpPr>
          <p:spPr bwMode="auto">
            <a:xfrm>
              <a:off x="0" y="0"/>
              <a:ext cx="5645" cy="1786"/>
            </a:xfrm>
            <a:prstGeom prst="rect">
              <a:avLst/>
            </a:prstGeom>
            <a:noFill/>
            <a:ln w="25400">
              <a:noFill/>
              <a:miter lim="800000"/>
              <a:headEnd/>
              <a:tailEnd type="none" w="sm" len="lg"/>
            </a:ln>
            <a:effectLst/>
          </p:spPr>
          <p:txBody>
            <a:bodyPr anchor="ctr"/>
            <a:lstStyle/>
            <a:p>
              <a:r>
                <a:rPr lang="en-US" altLang="zh-CN" sz="2400">
                  <a:ea typeface="宋体" pitchFamily="2" charset="-122"/>
                </a:rPr>
                <a:t>  </a:t>
              </a:r>
              <a:r>
                <a:rPr lang="en-US" altLang="zh-CN" sz="18000">
                  <a:ea typeface="宋体" pitchFamily="2" charset="-122"/>
                </a:rPr>
                <a:t> </a:t>
              </a:r>
              <a:r>
                <a:rPr lang="en-US" altLang="zh-CN" sz="2400">
                  <a:ea typeface="宋体" pitchFamily="2" charset="-122"/>
                </a:rPr>
                <a:t>                                              </a:t>
              </a:r>
            </a:p>
          </p:txBody>
        </p:sp>
      </p:grpSp>
      <p:pic>
        <p:nvPicPr>
          <p:cNvPr id="845829" name="Picture 5" descr="vaseface"/>
          <p:cNvPicPr>
            <a:picLocks noChangeAspect="1" noChangeArrowheads="1"/>
          </p:cNvPicPr>
          <p:nvPr/>
        </p:nvPicPr>
        <p:blipFill>
          <a:blip r:embed="rId3"/>
          <a:srcRect/>
          <a:stretch>
            <a:fillRect/>
          </a:stretch>
        </p:blipFill>
        <p:spPr bwMode="auto">
          <a:xfrm>
            <a:off x="530593" y="300400"/>
            <a:ext cx="7991475" cy="6324600"/>
          </a:xfrm>
          <a:prstGeom prst="rect">
            <a:avLst/>
          </a:prstGeom>
          <a:noFill/>
        </p:spPr>
      </p:pic>
    </p:spTree>
  </p:cSld>
  <p:clrMapOvr>
    <a:masterClrMapping/>
  </p:clrMapOvr>
  <p:transition>
    <p:rand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082" name="Rectangle 2"/>
          <p:cNvSpPr>
            <a:spLocks noChangeArrowheads="1"/>
          </p:cNvSpPr>
          <p:nvPr/>
        </p:nvSpPr>
        <p:spPr bwMode="auto">
          <a:xfrm>
            <a:off x="4019550" y="4557713"/>
            <a:ext cx="900113" cy="144462"/>
          </a:xfrm>
          <a:prstGeom prst="rect">
            <a:avLst/>
          </a:prstGeom>
          <a:solidFill>
            <a:schemeClr val="bg1"/>
          </a:solidFill>
          <a:ln w="25400">
            <a:noFill/>
            <a:miter lim="800000"/>
            <a:headEnd/>
            <a:tailEnd type="none" w="sm" len="lg"/>
          </a:ln>
          <a:effectLst/>
        </p:spPr>
        <p:txBody>
          <a:bodyPr wrap="none" anchor="ctr">
            <a:spAutoFit/>
          </a:bodyPr>
          <a:lstStyle/>
          <a:p>
            <a:endParaRPr lang="zh-CN" altLang="en-US"/>
          </a:p>
        </p:txBody>
      </p:sp>
      <p:pic>
        <p:nvPicPr>
          <p:cNvPr id="942083" name="Picture 3" descr="moebird"/>
          <p:cNvPicPr>
            <a:picLocks noChangeAspect="1" noChangeArrowheads="1"/>
          </p:cNvPicPr>
          <p:nvPr/>
        </p:nvPicPr>
        <p:blipFill>
          <a:blip r:embed="rId3"/>
          <a:srcRect/>
          <a:stretch>
            <a:fillRect/>
          </a:stretch>
        </p:blipFill>
        <p:spPr bwMode="auto">
          <a:xfrm>
            <a:off x="317360" y="844062"/>
            <a:ext cx="8396578" cy="5240215"/>
          </a:xfrm>
          <a:prstGeom prst="rect">
            <a:avLst/>
          </a:prstGeom>
          <a:noFill/>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42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p:cNvPicPr>
            <a:picLocks noChangeAspect="1" noChangeArrowheads="1"/>
          </p:cNvPicPr>
          <p:nvPr/>
        </p:nvPicPr>
        <p:blipFill>
          <a:blip r:embed="rId2"/>
          <a:srcRect/>
          <a:stretch>
            <a:fillRect/>
          </a:stretch>
        </p:blipFill>
        <p:spPr bwMode="auto">
          <a:xfrm>
            <a:off x="-1" y="0"/>
            <a:ext cx="9157567" cy="6858000"/>
          </a:xfrm>
          <a:prstGeom prst="rect">
            <a:avLst/>
          </a:prstGeom>
          <a:noFill/>
          <a:ln w="9525">
            <a:noFill/>
            <a:miter lim="800000"/>
            <a:headEnd/>
            <a:tailEnd/>
          </a:ln>
          <a:effectLst/>
        </p:spPr>
      </p:pic>
    </p:spTree>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3330" name="Picture 2" descr="topview"/>
          <p:cNvPicPr>
            <a:picLocks noChangeAspect="1" noChangeArrowheads="1"/>
          </p:cNvPicPr>
          <p:nvPr/>
        </p:nvPicPr>
        <p:blipFill>
          <a:blip r:embed="rId3"/>
          <a:srcRect/>
          <a:stretch>
            <a:fillRect/>
          </a:stretch>
        </p:blipFill>
        <p:spPr bwMode="auto">
          <a:xfrm>
            <a:off x="817563" y="149225"/>
            <a:ext cx="7508875" cy="6561138"/>
          </a:xfrm>
          <a:prstGeom prst="rect">
            <a:avLst/>
          </a:prstGeom>
          <a:noFill/>
        </p:spPr>
      </p:pic>
    </p:spTree>
  </p:cSld>
  <p:clrMapOvr>
    <a:masterClrMapping/>
  </p:clrMapOvr>
  <p:transition>
    <p:rand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839755" y="18660"/>
            <a:ext cx="7725747" cy="6798657"/>
          </a:xfrm>
          <a:prstGeom prst="rect">
            <a:avLst/>
          </a:prstGeom>
          <a:noFill/>
          <a:ln w="9525">
            <a:noFill/>
            <a:miter lim="800000"/>
            <a:headEnd/>
            <a:tailEnd/>
          </a:ln>
          <a:effectLst/>
        </p:spPr>
      </p:pic>
    </p:spTree>
  </p:cSld>
  <p:clrMapOvr>
    <a:masterClrMapping/>
  </p:clrMapOvr>
  <p:transition>
    <p:rand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1983994" y="0"/>
            <a:ext cx="5386070" cy="6861236"/>
          </a:xfrm>
          <a:prstGeom prst="rect">
            <a:avLst/>
          </a:prstGeom>
          <a:noFill/>
          <a:ln w="9525">
            <a:noFill/>
            <a:miter lim="800000"/>
            <a:headEnd/>
            <a:tailEnd/>
          </a:ln>
          <a:effectLst/>
        </p:spPr>
      </p:pic>
    </p:spTree>
  </p:cSld>
  <p:clrMapOvr>
    <a:masterClrMapping/>
  </p:clrMapOvr>
  <p:transition>
    <p:rand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258008" y="-20040"/>
            <a:ext cx="4614539" cy="6878040"/>
          </a:xfrm>
          <a:prstGeom prst="rect">
            <a:avLst/>
          </a:prstGeom>
          <a:noFill/>
          <a:ln w="9525">
            <a:noFill/>
            <a:miter lim="800000"/>
            <a:headEnd/>
            <a:tailEnd/>
          </a:ln>
          <a:effectLst/>
        </p:spPr>
      </p:pic>
    </p:spTree>
  </p:cSld>
  <p:clrMapOvr>
    <a:masterClrMapping/>
  </p:clrMapOvr>
  <p:transition>
    <p:rand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2134108" y="-1"/>
            <a:ext cx="4888484" cy="6885189"/>
          </a:xfrm>
          <a:prstGeom prst="rect">
            <a:avLst/>
          </a:prstGeom>
          <a:noFill/>
          <a:ln w="9525">
            <a:noFill/>
            <a:miter lim="800000"/>
            <a:headEnd/>
            <a:tailEnd/>
          </a:ln>
          <a:effectLst/>
        </p:spPr>
      </p:pic>
    </p:spTree>
  </p:cSld>
  <p:clrMapOvr>
    <a:masterClrMapping/>
  </p:clrMapOvr>
  <p:transition>
    <p:random/>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516634" y="0"/>
            <a:ext cx="5926582" cy="6851540"/>
          </a:xfrm>
          <a:prstGeom prst="rect">
            <a:avLst/>
          </a:prstGeom>
          <a:noFill/>
          <a:ln w="9525">
            <a:noFill/>
            <a:miter lim="800000"/>
            <a:headEnd/>
            <a:tailEnd/>
          </a:ln>
          <a:effectLst/>
        </p:spPr>
      </p:pic>
    </p:spTree>
  </p:cSld>
  <p:clrMapOvr>
    <a:masterClrMapping/>
  </p:clrMapOvr>
  <p:transition>
    <p:rand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906272" y="0"/>
            <a:ext cx="7106736" cy="6858000"/>
          </a:xfrm>
          <a:prstGeom prst="rect">
            <a:avLst/>
          </a:prstGeom>
          <a:noFill/>
          <a:ln w="9525">
            <a:noFill/>
            <a:miter lim="800000"/>
            <a:headEnd/>
            <a:tailEnd/>
          </a:ln>
          <a:effectLst/>
        </p:spPr>
      </p:pic>
    </p:spTree>
  </p:cSld>
  <p:clrMapOvr>
    <a:masterClrMapping/>
  </p:clrMapOvr>
  <p:transition>
    <p:rand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47874" name="Picture 2" descr="Mona Lisa 1"/>
          <p:cNvPicPr>
            <a:picLocks noChangeAspect="1" noChangeArrowheads="1"/>
          </p:cNvPicPr>
          <p:nvPr/>
        </p:nvPicPr>
        <p:blipFill>
          <a:blip r:embed="rId3"/>
          <a:srcRect/>
          <a:stretch>
            <a:fillRect/>
          </a:stretch>
        </p:blipFill>
        <p:spPr bwMode="auto">
          <a:xfrm>
            <a:off x="352744" y="1037613"/>
            <a:ext cx="8549472" cy="4607047"/>
          </a:xfrm>
          <a:prstGeom prst="rect">
            <a:avLst/>
          </a:prstGeom>
          <a:noFill/>
        </p:spPr>
      </p:pic>
    </p:spTree>
  </p:cSld>
  <p:clrMapOvr>
    <a:masterClrMapping/>
  </p:clrMapOvr>
  <p:transition>
    <p:rand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49922" name="Picture 2" descr="Mona Lisa 2"/>
          <p:cNvPicPr>
            <a:picLocks noChangeAspect="1" noChangeArrowheads="1"/>
          </p:cNvPicPr>
          <p:nvPr/>
        </p:nvPicPr>
        <p:blipFill>
          <a:blip r:embed="rId3"/>
          <a:srcRect/>
          <a:stretch>
            <a:fillRect/>
          </a:stretch>
        </p:blipFill>
        <p:spPr bwMode="auto">
          <a:xfrm>
            <a:off x="416070" y="1105235"/>
            <a:ext cx="8358654" cy="4504257"/>
          </a:xfrm>
          <a:prstGeom prst="rect">
            <a:avLst/>
          </a:prstGeom>
          <a:noFill/>
        </p:spPr>
      </p:pic>
    </p:spTree>
  </p:cSld>
  <p:clrMapOvr>
    <a:masterClrMapping/>
  </p:clrMapOvr>
  <p:transition>
    <p:rand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51970" name="Picture 2" descr="Mona Lisa 1"/>
          <p:cNvPicPr>
            <a:picLocks noChangeAspect="1" noChangeArrowheads="1"/>
          </p:cNvPicPr>
          <p:nvPr/>
        </p:nvPicPr>
        <p:blipFill>
          <a:blip r:embed="rId3"/>
          <a:srcRect/>
          <a:stretch>
            <a:fillRect/>
          </a:stretch>
        </p:blipFill>
        <p:spPr bwMode="auto">
          <a:xfrm>
            <a:off x="1845205" y="331421"/>
            <a:ext cx="5713266" cy="3078553"/>
          </a:xfrm>
          <a:prstGeom prst="rect">
            <a:avLst/>
          </a:prstGeom>
          <a:noFill/>
        </p:spPr>
      </p:pic>
      <p:pic>
        <p:nvPicPr>
          <p:cNvPr id="851971" name="Picture 3" descr="Mona Lisa 2"/>
          <p:cNvPicPr>
            <a:picLocks noChangeAspect="1" noChangeArrowheads="1"/>
          </p:cNvPicPr>
          <p:nvPr/>
        </p:nvPicPr>
        <p:blipFill>
          <a:blip r:embed="rId4"/>
          <a:srcRect/>
          <a:stretch>
            <a:fillRect/>
          </a:stretch>
        </p:blipFill>
        <p:spPr bwMode="auto">
          <a:xfrm>
            <a:off x="1827783" y="3398837"/>
            <a:ext cx="5732152" cy="3089885"/>
          </a:xfrm>
          <a:prstGeom prst="rect">
            <a:avLst/>
          </a:prstGeom>
          <a:noFill/>
        </p:spPr>
      </p:pic>
    </p:spTree>
  </p:cSld>
  <p:clrMapOvr>
    <a:masterClrMapping/>
  </p:clrMapOvr>
  <p:transition>
    <p:rand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54025" name="Picture 9">
            <a:hlinkClick r:id="rId3"/>
          </p:cNvPr>
          <p:cNvPicPr>
            <a:picLocks noChangeAspect="1" noChangeArrowheads="1"/>
          </p:cNvPicPr>
          <p:nvPr/>
        </p:nvPicPr>
        <p:blipFill>
          <a:blip r:embed="rId4"/>
          <a:srcRect/>
          <a:stretch>
            <a:fillRect/>
          </a:stretch>
        </p:blipFill>
        <p:spPr bwMode="auto">
          <a:xfrm>
            <a:off x="2259987" y="301130"/>
            <a:ext cx="5741024" cy="6121946"/>
          </a:xfrm>
          <a:prstGeom prst="rect">
            <a:avLst/>
          </a:prstGeom>
          <a:noFill/>
          <a:ln w="25400">
            <a:noFill/>
            <a:miter lim="800000"/>
            <a:headEnd/>
            <a:tailEnd type="none" w="sm" len="lg"/>
          </a:ln>
          <a:effectLst/>
        </p:spPr>
      </p:pic>
      <p:sp>
        <p:nvSpPr>
          <p:cNvPr id="854021" name="Rectangle 5"/>
          <p:cNvSpPr>
            <a:spLocks noChangeArrowheads="1"/>
          </p:cNvSpPr>
          <p:nvPr/>
        </p:nvSpPr>
        <p:spPr bwMode="auto">
          <a:xfrm>
            <a:off x="963622" y="1082073"/>
            <a:ext cx="515937" cy="3246437"/>
          </a:xfrm>
          <a:prstGeom prst="rect">
            <a:avLst/>
          </a:prstGeom>
          <a:noFill/>
          <a:ln w="9525">
            <a:noFill/>
            <a:miter lim="800000"/>
            <a:headEnd/>
            <a:tailEnd/>
          </a:ln>
          <a:effectLst/>
        </p:spPr>
        <p:txBody>
          <a:bodyPr/>
          <a:lstStyle/>
          <a:p>
            <a:pPr>
              <a:spcBef>
                <a:spcPct val="20000"/>
              </a:spcBef>
              <a:buClr>
                <a:srgbClr val="FFFF00"/>
              </a:buClr>
              <a:buSzPct val="65000"/>
              <a:buFont typeface="Wingdings" pitchFamily="2" charset="2"/>
              <a:buNone/>
            </a:pPr>
            <a:r>
              <a:rPr lang="zh-CN" altLang="en-US" dirty="0">
                <a:latin typeface="+mj-ea"/>
                <a:ea typeface="+mj-ea"/>
              </a:rPr>
              <a:t>点击图片</a:t>
            </a:r>
          </a:p>
          <a:p>
            <a:pPr>
              <a:spcBef>
                <a:spcPct val="20000"/>
              </a:spcBef>
              <a:buClr>
                <a:srgbClr val="FFFF00"/>
              </a:buClr>
              <a:buSzPct val="65000"/>
              <a:buFont typeface="Wingdings" pitchFamily="2" charset="2"/>
              <a:buNone/>
            </a:pPr>
            <a:r>
              <a:rPr lang="zh-CN" altLang="en-US" dirty="0">
                <a:latin typeface="+mj-ea"/>
                <a:ea typeface="+mj-ea"/>
              </a:rPr>
              <a:t>播放视频</a:t>
            </a:r>
          </a:p>
          <a:p>
            <a:pPr>
              <a:spcBef>
                <a:spcPct val="20000"/>
              </a:spcBef>
              <a:buClr>
                <a:srgbClr val="FFFF00"/>
              </a:buClr>
              <a:buSzPct val="65000"/>
              <a:buFont typeface="Wingdings" pitchFamily="2" charset="2"/>
              <a:buNone/>
            </a:pPr>
            <a:endParaRPr lang="en-US" altLang="zh-CN" dirty="0">
              <a:latin typeface="+mj-ea"/>
              <a:ea typeface="+mj-ea"/>
            </a:endParaRPr>
          </a:p>
        </p:txBody>
      </p:sp>
    </p:spTree>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5378" name="Rectangle 2"/>
          <p:cNvSpPr>
            <a:spLocks noChangeArrowheads="1"/>
          </p:cNvSpPr>
          <p:nvPr/>
        </p:nvSpPr>
        <p:spPr bwMode="auto">
          <a:xfrm>
            <a:off x="609600" y="685800"/>
            <a:ext cx="8153400" cy="6124754"/>
          </a:xfrm>
          <a:prstGeom prst="rect">
            <a:avLst/>
          </a:prstGeom>
          <a:noFill/>
          <a:ln w="25400">
            <a:noFill/>
            <a:miter lim="800000"/>
            <a:headEnd/>
            <a:tailEnd type="none" w="sm" len="lg"/>
          </a:ln>
          <a:effectLst/>
        </p:spPr>
        <p:txBody>
          <a:bodyPr wrap="square">
            <a:spAutoFit/>
          </a:bodyPr>
          <a:lstStyle/>
          <a:p>
            <a:pPr algn="just"/>
            <a:r>
              <a:rPr lang="en-US" altLang="zh-CN" sz="2400" dirty="0">
                <a:ea typeface="宋体" pitchFamily="2" charset="-122"/>
              </a:rPr>
              <a:t>  </a:t>
            </a:r>
            <a:r>
              <a:rPr lang="en-US" altLang="zh-CN" sz="29600" dirty="0">
                <a:ea typeface="宋体" pitchFamily="2" charset="-122"/>
              </a:rPr>
              <a:t> </a:t>
            </a:r>
            <a:r>
              <a:rPr lang="en-US" altLang="zh-CN" sz="2400" dirty="0">
                <a:ea typeface="宋体" pitchFamily="2" charset="-122"/>
              </a:rPr>
              <a:t>                                                                                </a:t>
            </a:r>
            <a:r>
              <a:rPr lang="en-US" altLang="zh-CN" dirty="0">
                <a:ea typeface="宋体" pitchFamily="2" charset="-122"/>
              </a:rPr>
              <a:t>       </a:t>
            </a:r>
            <a:r>
              <a:rPr lang="en-US" altLang="zh-CN" dirty="0" smtClean="0">
                <a:ea typeface="宋体" pitchFamily="2" charset="-122"/>
              </a:rPr>
              <a:t>Light </a:t>
            </a:r>
            <a:r>
              <a:rPr lang="en-US" altLang="zh-CN" dirty="0">
                <a:ea typeface="宋体" pitchFamily="2" charset="-122"/>
              </a:rPr>
              <a:t>enters the retina on the side containing the optic nerves and travels through all the layer before reaching the receptors. </a:t>
            </a:r>
          </a:p>
        </p:txBody>
      </p:sp>
      <p:grpSp>
        <p:nvGrpSpPr>
          <p:cNvPr id="485379" name="Group 3"/>
          <p:cNvGrpSpPr>
            <a:grpSpLocks/>
          </p:cNvGrpSpPr>
          <p:nvPr/>
        </p:nvGrpSpPr>
        <p:grpSpPr bwMode="auto">
          <a:xfrm>
            <a:off x="1168400" y="731838"/>
            <a:ext cx="6858000" cy="4708525"/>
            <a:chOff x="720" y="0"/>
            <a:chExt cx="4442" cy="3139"/>
          </a:xfrm>
        </p:grpSpPr>
        <p:pic>
          <p:nvPicPr>
            <p:cNvPr id="485380" name="Picture 4" descr="retina"/>
            <p:cNvPicPr>
              <a:picLocks noChangeAspect="1" noChangeArrowheads="1"/>
            </p:cNvPicPr>
            <p:nvPr/>
          </p:nvPicPr>
          <p:blipFill>
            <a:blip r:embed="rId3"/>
            <a:srcRect/>
            <a:stretch>
              <a:fillRect/>
            </a:stretch>
          </p:blipFill>
          <p:spPr bwMode="auto">
            <a:xfrm>
              <a:off x="720" y="0"/>
              <a:ext cx="4320" cy="2966"/>
            </a:xfrm>
            <a:prstGeom prst="rect">
              <a:avLst/>
            </a:prstGeom>
            <a:noFill/>
          </p:spPr>
        </p:pic>
        <p:sp>
          <p:nvSpPr>
            <p:cNvPr id="485381" name="Rectangle 5">
              <a:hlinkClick r:id="rId4"/>
            </p:cNvPr>
            <p:cNvSpPr>
              <a:spLocks noChangeArrowheads="1"/>
            </p:cNvSpPr>
            <p:nvPr/>
          </p:nvSpPr>
          <p:spPr bwMode="auto">
            <a:xfrm>
              <a:off x="3974" y="2714"/>
              <a:ext cx="1188" cy="425"/>
            </a:xfrm>
            <a:prstGeom prst="rect">
              <a:avLst/>
            </a:prstGeom>
            <a:noFill/>
            <a:ln w="25400">
              <a:noFill/>
              <a:miter lim="800000"/>
              <a:headEnd/>
              <a:tailEnd type="none" w="sm" len="lg"/>
            </a:ln>
            <a:effectLst/>
          </p:spPr>
          <p:txBody>
            <a:bodyPr wrap="none">
              <a:spAutoFit/>
            </a:bodyPr>
            <a:lstStyle/>
            <a:p>
              <a:endParaRPr lang="zh-CN" altLang="en-US"/>
            </a:p>
          </p:txBody>
        </p:sp>
        <p:sp>
          <p:nvSpPr>
            <p:cNvPr id="485382" name="Rectangle 6">
              <a:hlinkClick r:id="rId5"/>
            </p:cNvPr>
            <p:cNvSpPr>
              <a:spLocks noChangeArrowheads="1"/>
            </p:cNvSpPr>
            <p:nvPr/>
          </p:nvSpPr>
          <p:spPr bwMode="auto">
            <a:xfrm>
              <a:off x="2397" y="2714"/>
              <a:ext cx="828" cy="425"/>
            </a:xfrm>
            <a:prstGeom prst="rect">
              <a:avLst/>
            </a:prstGeom>
            <a:noFill/>
            <a:ln w="25400">
              <a:noFill/>
              <a:miter lim="800000"/>
              <a:headEnd/>
              <a:tailEnd type="none" w="sm" len="lg"/>
            </a:ln>
            <a:effectLst/>
          </p:spPr>
          <p:txBody>
            <a:bodyPr wrap="none">
              <a:spAutoFit/>
            </a:bodyPr>
            <a:lstStyle/>
            <a:p>
              <a:endParaRPr lang="zh-CN" altLang="en-US"/>
            </a:p>
          </p:txBody>
        </p:sp>
        <p:sp>
          <p:nvSpPr>
            <p:cNvPr id="485383" name="Rectangle 7">
              <a:hlinkClick r:id="rId6"/>
            </p:cNvPr>
            <p:cNvSpPr>
              <a:spLocks noChangeArrowheads="1"/>
            </p:cNvSpPr>
            <p:nvPr/>
          </p:nvSpPr>
          <p:spPr bwMode="auto">
            <a:xfrm>
              <a:off x="1238" y="2736"/>
              <a:ext cx="1123" cy="367"/>
            </a:xfrm>
            <a:prstGeom prst="rect">
              <a:avLst/>
            </a:prstGeom>
            <a:noFill/>
            <a:ln w="25400">
              <a:noFill/>
              <a:miter lim="800000"/>
              <a:headEnd/>
              <a:tailEnd type="none" w="sm" len="lg"/>
            </a:ln>
            <a:effectLst/>
          </p:spPr>
          <p:txBody>
            <a:bodyPr wrap="none">
              <a:spAutoFit/>
            </a:bodyPr>
            <a:lstStyle/>
            <a:p>
              <a:endParaRPr lang="zh-CN" altLang="en-US"/>
            </a:p>
          </p:txBody>
        </p:sp>
        <p:sp>
          <p:nvSpPr>
            <p:cNvPr id="485384" name="Rectangle 8">
              <a:hlinkClick r:id="rId7"/>
            </p:cNvPr>
            <p:cNvSpPr>
              <a:spLocks noChangeArrowheads="1"/>
            </p:cNvSpPr>
            <p:nvPr/>
          </p:nvSpPr>
          <p:spPr bwMode="auto">
            <a:xfrm>
              <a:off x="3772" y="2239"/>
              <a:ext cx="454" cy="266"/>
            </a:xfrm>
            <a:prstGeom prst="rect">
              <a:avLst/>
            </a:prstGeom>
            <a:noFill/>
            <a:ln w="25400">
              <a:noFill/>
              <a:miter lim="800000"/>
              <a:headEnd/>
              <a:tailEnd type="none" w="sm" len="lg"/>
            </a:ln>
            <a:effectLst/>
          </p:spPr>
          <p:txBody>
            <a:bodyPr wrap="none">
              <a:spAutoFit/>
            </a:bodyPr>
            <a:lstStyle/>
            <a:p>
              <a:endParaRPr lang="zh-CN" altLang="en-US"/>
            </a:p>
          </p:txBody>
        </p:sp>
        <p:sp>
          <p:nvSpPr>
            <p:cNvPr id="485385" name="Rectangle 9">
              <a:hlinkClick r:id="rId8"/>
            </p:cNvPr>
            <p:cNvSpPr>
              <a:spLocks noChangeArrowheads="1"/>
            </p:cNvSpPr>
            <p:nvPr/>
          </p:nvSpPr>
          <p:spPr bwMode="auto">
            <a:xfrm>
              <a:off x="1497" y="2462"/>
              <a:ext cx="504" cy="252"/>
            </a:xfrm>
            <a:prstGeom prst="rect">
              <a:avLst/>
            </a:prstGeom>
            <a:noFill/>
            <a:ln w="25400">
              <a:noFill/>
              <a:miter lim="800000"/>
              <a:headEnd/>
              <a:tailEnd type="none" w="sm" len="lg"/>
            </a:ln>
            <a:effectLst/>
          </p:spPr>
          <p:txBody>
            <a:bodyPr wrap="none">
              <a:spAutoFit/>
            </a:bodyPr>
            <a:lstStyle/>
            <a:p>
              <a:endParaRPr lang="zh-CN" altLang="en-US"/>
            </a:p>
          </p:txBody>
        </p:sp>
        <p:sp>
          <p:nvSpPr>
            <p:cNvPr id="485386" name="Rectangle 10">
              <a:hlinkClick r:id="rId9"/>
            </p:cNvPr>
            <p:cNvSpPr>
              <a:spLocks noChangeArrowheads="1"/>
            </p:cNvSpPr>
            <p:nvPr/>
          </p:nvSpPr>
          <p:spPr bwMode="auto">
            <a:xfrm>
              <a:off x="1389" y="2167"/>
              <a:ext cx="641" cy="259"/>
            </a:xfrm>
            <a:prstGeom prst="rect">
              <a:avLst/>
            </a:prstGeom>
            <a:noFill/>
            <a:ln w="25400">
              <a:noFill/>
              <a:miter lim="800000"/>
              <a:headEnd/>
              <a:tailEnd type="none" w="sm" len="lg"/>
            </a:ln>
            <a:effectLst/>
          </p:spPr>
          <p:txBody>
            <a:bodyPr wrap="none">
              <a:spAutoFit/>
            </a:bodyPr>
            <a:lstStyle/>
            <a:p>
              <a:endParaRPr lang="zh-CN" altLang="en-US"/>
            </a:p>
          </p:txBody>
        </p:sp>
        <p:sp>
          <p:nvSpPr>
            <p:cNvPr id="485387" name="Rectangle 11">
              <a:hlinkClick r:id="rId10"/>
            </p:cNvPr>
            <p:cNvSpPr>
              <a:spLocks noChangeArrowheads="1"/>
            </p:cNvSpPr>
            <p:nvPr/>
          </p:nvSpPr>
          <p:spPr bwMode="auto">
            <a:xfrm>
              <a:off x="1353" y="1814"/>
              <a:ext cx="706" cy="295"/>
            </a:xfrm>
            <a:prstGeom prst="rect">
              <a:avLst/>
            </a:prstGeom>
            <a:noFill/>
            <a:ln w="25400">
              <a:noFill/>
              <a:miter lim="800000"/>
              <a:headEnd/>
              <a:tailEnd type="none" w="sm" len="lg"/>
            </a:ln>
            <a:effectLst/>
          </p:spPr>
          <p:txBody>
            <a:bodyPr wrap="none">
              <a:spAutoFit/>
            </a:bodyPr>
            <a:lstStyle/>
            <a:p>
              <a:endParaRPr lang="zh-CN" altLang="en-US"/>
            </a:p>
          </p:txBody>
        </p:sp>
        <p:sp>
          <p:nvSpPr>
            <p:cNvPr id="485388" name="Rectangle 12">
              <a:hlinkClick r:id="rId11"/>
            </p:cNvPr>
            <p:cNvSpPr>
              <a:spLocks noChangeArrowheads="1"/>
            </p:cNvSpPr>
            <p:nvPr/>
          </p:nvSpPr>
          <p:spPr bwMode="auto">
            <a:xfrm>
              <a:off x="3715" y="756"/>
              <a:ext cx="367" cy="331"/>
            </a:xfrm>
            <a:prstGeom prst="rect">
              <a:avLst/>
            </a:prstGeom>
            <a:noFill/>
            <a:ln w="25400">
              <a:noFill/>
              <a:miter lim="800000"/>
              <a:headEnd/>
              <a:tailEnd type="none" w="sm" len="lg"/>
            </a:ln>
            <a:effectLst/>
          </p:spPr>
          <p:txBody>
            <a:bodyPr wrap="none">
              <a:spAutoFit/>
            </a:bodyPr>
            <a:lstStyle/>
            <a:p>
              <a:endParaRPr lang="zh-CN" altLang="en-US"/>
            </a:p>
          </p:txBody>
        </p:sp>
        <p:sp>
          <p:nvSpPr>
            <p:cNvPr id="485389" name="Rectangle 13">
              <a:hlinkClick r:id="rId12"/>
            </p:cNvPr>
            <p:cNvSpPr>
              <a:spLocks noChangeArrowheads="1"/>
            </p:cNvSpPr>
            <p:nvPr/>
          </p:nvSpPr>
          <p:spPr bwMode="auto">
            <a:xfrm>
              <a:off x="2476" y="1540"/>
              <a:ext cx="598" cy="281"/>
            </a:xfrm>
            <a:prstGeom prst="rect">
              <a:avLst/>
            </a:prstGeom>
            <a:noFill/>
            <a:ln w="25400">
              <a:noFill/>
              <a:miter lim="800000"/>
              <a:headEnd/>
              <a:tailEnd type="none" w="sm" len="lg"/>
            </a:ln>
            <a:effectLst/>
          </p:spPr>
          <p:txBody>
            <a:bodyPr wrap="none">
              <a:spAutoFit/>
            </a:bodyPr>
            <a:lstStyle/>
            <a:p>
              <a:endParaRPr lang="zh-CN" altLang="en-US"/>
            </a:p>
          </p:txBody>
        </p:sp>
        <p:sp>
          <p:nvSpPr>
            <p:cNvPr id="485390" name="Rectangle 14">
              <a:hlinkClick r:id="rId13"/>
            </p:cNvPr>
            <p:cNvSpPr>
              <a:spLocks noChangeArrowheads="1"/>
            </p:cNvSpPr>
            <p:nvPr/>
          </p:nvSpPr>
          <p:spPr bwMode="auto">
            <a:xfrm>
              <a:off x="2419" y="1202"/>
              <a:ext cx="576" cy="324"/>
            </a:xfrm>
            <a:prstGeom prst="rect">
              <a:avLst/>
            </a:prstGeom>
            <a:noFill/>
            <a:ln w="25400">
              <a:noFill/>
              <a:miter lim="800000"/>
              <a:headEnd/>
              <a:tailEnd type="none" w="sm" len="lg"/>
            </a:ln>
            <a:effectLst/>
          </p:spPr>
          <p:txBody>
            <a:bodyPr wrap="none">
              <a:spAutoFit/>
            </a:bodyPr>
            <a:lstStyle/>
            <a:p>
              <a:endParaRPr lang="zh-CN" altLang="en-US"/>
            </a:p>
          </p:txBody>
        </p:sp>
        <p:sp>
          <p:nvSpPr>
            <p:cNvPr id="485391" name="Rectangle 15">
              <a:hlinkClick r:id="rId14"/>
            </p:cNvPr>
            <p:cNvSpPr>
              <a:spLocks noChangeArrowheads="1"/>
            </p:cNvSpPr>
            <p:nvPr/>
          </p:nvSpPr>
          <p:spPr bwMode="auto">
            <a:xfrm>
              <a:off x="1778" y="1267"/>
              <a:ext cx="396" cy="331"/>
            </a:xfrm>
            <a:prstGeom prst="rect">
              <a:avLst/>
            </a:prstGeom>
            <a:noFill/>
            <a:ln w="25400">
              <a:noFill/>
              <a:miter lim="800000"/>
              <a:headEnd/>
              <a:tailEnd type="none" w="sm" len="lg"/>
            </a:ln>
            <a:effectLst/>
          </p:spPr>
          <p:txBody>
            <a:bodyPr wrap="none">
              <a:spAutoFit/>
            </a:bodyPr>
            <a:lstStyle/>
            <a:p>
              <a:endParaRPr lang="zh-CN" altLang="en-US"/>
            </a:p>
          </p:txBody>
        </p:sp>
        <p:sp>
          <p:nvSpPr>
            <p:cNvPr id="485392" name="Rectangle 16">
              <a:hlinkClick r:id="rId15"/>
            </p:cNvPr>
            <p:cNvSpPr>
              <a:spLocks noChangeArrowheads="1"/>
            </p:cNvSpPr>
            <p:nvPr/>
          </p:nvSpPr>
          <p:spPr bwMode="auto">
            <a:xfrm>
              <a:off x="1353" y="648"/>
              <a:ext cx="547" cy="280"/>
            </a:xfrm>
            <a:prstGeom prst="rect">
              <a:avLst/>
            </a:prstGeom>
            <a:noFill/>
            <a:ln w="25400">
              <a:noFill/>
              <a:miter lim="800000"/>
              <a:headEnd/>
              <a:tailEnd type="none" w="sm" len="lg"/>
            </a:ln>
            <a:effectLst/>
          </p:spPr>
          <p:txBody>
            <a:bodyPr wrap="none">
              <a:spAutoFit/>
            </a:bodyPr>
            <a:lstStyle/>
            <a:p>
              <a:endParaRPr lang="zh-CN" altLang="en-US"/>
            </a:p>
          </p:txBody>
        </p:sp>
      </p:grpSp>
      <p:sp>
        <p:nvSpPr>
          <p:cNvPr id="485393" name="Rectangle 17"/>
          <p:cNvSpPr>
            <a:spLocks noChangeArrowheads="1"/>
          </p:cNvSpPr>
          <p:nvPr/>
        </p:nvSpPr>
        <p:spPr bwMode="auto">
          <a:xfrm>
            <a:off x="376238" y="655638"/>
            <a:ext cx="3757612" cy="1446550"/>
          </a:xfrm>
          <a:prstGeom prst="rect">
            <a:avLst/>
          </a:prstGeom>
          <a:noFill/>
          <a:ln w="25400">
            <a:noFill/>
            <a:miter lim="800000"/>
            <a:headEnd/>
            <a:tailEnd type="none" w="sm" len="lg"/>
          </a:ln>
          <a:effectLst/>
        </p:spPr>
        <p:txBody>
          <a:bodyPr wrap="square">
            <a:spAutoFit/>
          </a:bodyPr>
          <a:lstStyle/>
          <a:p>
            <a:r>
              <a:rPr lang="en-US" altLang="zh-CN" sz="4400" dirty="0">
                <a:latin typeface="Times New Roman" pitchFamily="18" charset="0"/>
                <a:ea typeface="+mn-ea"/>
                <a:cs typeface="Times New Roman" pitchFamily="18" charset="0"/>
              </a:rPr>
              <a:t>Retina</a:t>
            </a:r>
          </a:p>
          <a:p>
            <a:r>
              <a:rPr lang="zh-CN" altLang="en-US" sz="4400" dirty="0">
                <a:latin typeface="Times New Roman" pitchFamily="18" charset="0"/>
                <a:ea typeface="+mn-ea"/>
                <a:cs typeface="Times New Roman" pitchFamily="18" charset="0"/>
              </a:rPr>
              <a:t>视网膜</a:t>
            </a:r>
          </a:p>
        </p:txBody>
      </p:sp>
    </p:spTree>
  </p:cSld>
  <p:clrMapOvr>
    <a:masterClrMapping/>
  </p:clrMapOvr>
  <p:transition>
    <p:rand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14436" name="Picture 4"/>
          <p:cNvPicPr>
            <a:picLocks noChangeAspect="1" noChangeArrowheads="1"/>
          </p:cNvPicPr>
          <p:nvPr/>
        </p:nvPicPr>
        <p:blipFill>
          <a:blip r:embed="rId2"/>
          <a:srcRect/>
          <a:stretch>
            <a:fillRect/>
          </a:stretch>
        </p:blipFill>
        <p:spPr bwMode="auto">
          <a:xfrm>
            <a:off x="1582617" y="2474"/>
            <a:ext cx="6183781" cy="6855526"/>
          </a:xfrm>
          <a:prstGeom prst="rect">
            <a:avLst/>
          </a:prstGeom>
          <a:noFill/>
        </p:spPr>
      </p:pic>
    </p:spTree>
  </p:cSld>
  <p:clrMapOvr>
    <a:masterClrMapping/>
  </p:clrMapOvr>
  <p:transition>
    <p:rand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58114" name="Picture 2" descr="19132"/>
          <p:cNvPicPr>
            <a:picLocks noChangeAspect="1" noChangeArrowheads="1" noCrop="1"/>
          </p:cNvPicPr>
          <p:nvPr/>
        </p:nvPicPr>
        <p:blipFill>
          <a:blip r:embed="rId3"/>
          <a:srcRect/>
          <a:stretch>
            <a:fillRect/>
          </a:stretch>
        </p:blipFill>
        <p:spPr bwMode="auto">
          <a:xfrm>
            <a:off x="1141413" y="-1"/>
            <a:ext cx="6858001" cy="6858001"/>
          </a:xfrm>
          <a:prstGeom prst="rect">
            <a:avLst/>
          </a:prstGeom>
          <a:noFill/>
        </p:spPr>
      </p:pic>
    </p:spTree>
  </p:cSld>
  <p:clrMapOvr>
    <a:masterClrMapping/>
  </p:clrMapOvr>
  <p:transition>
    <p:rand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60165" name="Picture 5" descr="oldyoung"/>
          <p:cNvPicPr>
            <a:picLocks noChangeAspect="1" noChangeArrowheads="1"/>
          </p:cNvPicPr>
          <p:nvPr/>
        </p:nvPicPr>
        <p:blipFill>
          <a:blip r:embed="rId3"/>
          <a:srcRect/>
          <a:stretch>
            <a:fillRect/>
          </a:stretch>
        </p:blipFill>
        <p:spPr bwMode="auto">
          <a:xfrm>
            <a:off x="1793631" y="43887"/>
            <a:ext cx="5345723" cy="6792148"/>
          </a:xfrm>
          <a:prstGeom prst="rect">
            <a:avLst/>
          </a:prstGeom>
          <a:noFill/>
        </p:spPr>
      </p:pic>
    </p:spTree>
  </p:cSld>
  <p:clrMapOvr>
    <a:masterClrMapping/>
  </p:clrMapOvr>
  <p:transition>
    <p:rand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65" name="Picture 5" descr="oldyoung"/>
          <p:cNvPicPr>
            <a:picLocks noChangeAspect="1" noChangeArrowheads="1"/>
          </p:cNvPicPr>
          <p:nvPr/>
        </p:nvPicPr>
        <p:blipFill>
          <a:blip r:embed="rId3"/>
          <a:srcRect/>
          <a:stretch>
            <a:fillRect/>
          </a:stretch>
        </p:blipFill>
        <p:spPr bwMode="auto">
          <a:xfrm>
            <a:off x="1793631" y="43887"/>
            <a:ext cx="5345723" cy="6792148"/>
          </a:xfrm>
          <a:prstGeom prst="rect">
            <a:avLst/>
          </a:prstGeom>
          <a:noFill/>
        </p:spPr>
      </p:pic>
      <p:cxnSp>
        <p:nvCxnSpPr>
          <p:cNvPr id="6" name="直接箭头连接符 5"/>
          <p:cNvCxnSpPr/>
          <p:nvPr/>
        </p:nvCxnSpPr>
        <p:spPr bwMode="auto">
          <a:xfrm flipH="1" flipV="1">
            <a:off x="1307805" y="3083442"/>
            <a:ext cx="2052083" cy="21265"/>
          </a:xfrm>
          <a:prstGeom prst="straightConnector1">
            <a:avLst/>
          </a:prstGeom>
          <a:noFill/>
          <a:ln w="25400" cap="flat" cmpd="sng" algn="ctr">
            <a:solidFill>
              <a:srgbClr val="FF0000"/>
            </a:solidFill>
            <a:prstDash val="solid"/>
            <a:round/>
            <a:headEnd type="none" w="med" len="med"/>
            <a:tailEnd type="triangle"/>
          </a:ln>
          <a:effectLst/>
        </p:spPr>
      </p:cxnSp>
      <p:cxnSp>
        <p:nvCxnSpPr>
          <p:cNvPr id="8" name="直接箭头连接符 7"/>
          <p:cNvCxnSpPr/>
          <p:nvPr/>
        </p:nvCxnSpPr>
        <p:spPr bwMode="auto">
          <a:xfrm>
            <a:off x="6018028" y="2349795"/>
            <a:ext cx="2286000" cy="10633"/>
          </a:xfrm>
          <a:prstGeom prst="straightConnector1">
            <a:avLst/>
          </a:prstGeom>
          <a:noFill/>
          <a:ln w="254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865138099"/>
      </p:ext>
    </p:extLst>
  </p:cSld>
  <p:clrMapOvr>
    <a:masterClrMapping/>
  </p:clrMapOvr>
  <p:transition>
    <p:rand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65" name="Picture 5" descr="oldyoung"/>
          <p:cNvPicPr>
            <a:picLocks noChangeAspect="1" noChangeArrowheads="1"/>
          </p:cNvPicPr>
          <p:nvPr/>
        </p:nvPicPr>
        <p:blipFill>
          <a:blip r:embed="rId3"/>
          <a:srcRect/>
          <a:stretch>
            <a:fillRect/>
          </a:stretch>
        </p:blipFill>
        <p:spPr bwMode="auto">
          <a:xfrm>
            <a:off x="1793631" y="43887"/>
            <a:ext cx="5345723" cy="6792148"/>
          </a:xfrm>
          <a:prstGeom prst="rect">
            <a:avLst/>
          </a:prstGeom>
          <a:noFill/>
        </p:spPr>
      </p:pic>
      <p:cxnSp>
        <p:nvCxnSpPr>
          <p:cNvPr id="7" name="直接箭头连接符 6"/>
          <p:cNvCxnSpPr/>
          <p:nvPr/>
        </p:nvCxnSpPr>
        <p:spPr bwMode="auto">
          <a:xfrm flipH="1">
            <a:off x="1084521" y="3104707"/>
            <a:ext cx="2434856" cy="520995"/>
          </a:xfrm>
          <a:prstGeom prst="straightConnector1">
            <a:avLst/>
          </a:prstGeom>
          <a:noFill/>
          <a:ln w="25400" cap="flat" cmpd="sng" algn="ctr">
            <a:solidFill>
              <a:srgbClr val="FF0000"/>
            </a:solidFill>
            <a:prstDash val="solid"/>
            <a:round/>
            <a:headEnd type="none" w="med" len="med"/>
            <a:tailEnd type="triangle"/>
          </a:ln>
          <a:effectLst/>
        </p:spPr>
      </p:cxnSp>
      <p:cxnSp>
        <p:nvCxnSpPr>
          <p:cNvPr id="9" name="直接箭头连接符 8"/>
          <p:cNvCxnSpPr/>
          <p:nvPr/>
        </p:nvCxnSpPr>
        <p:spPr bwMode="auto">
          <a:xfrm flipH="1">
            <a:off x="1570349" y="3285460"/>
            <a:ext cx="2658138" cy="611372"/>
          </a:xfrm>
          <a:prstGeom prst="straightConnector1">
            <a:avLst/>
          </a:prstGeom>
          <a:noFill/>
          <a:ln w="25400" cap="flat" cmpd="sng" algn="ctr">
            <a:solidFill>
              <a:srgbClr val="FF0000"/>
            </a:solidFill>
            <a:prstDash val="solid"/>
            <a:round/>
            <a:headEnd type="none" w="med" len="med"/>
            <a:tailEnd type="triangle"/>
          </a:ln>
          <a:effectLst/>
        </p:spPr>
      </p:cxnSp>
      <p:cxnSp>
        <p:nvCxnSpPr>
          <p:cNvPr id="12" name="直接箭头连接符 11"/>
          <p:cNvCxnSpPr/>
          <p:nvPr/>
        </p:nvCxnSpPr>
        <p:spPr bwMode="auto">
          <a:xfrm flipV="1">
            <a:off x="6283842" y="329609"/>
            <a:ext cx="1594884" cy="850605"/>
          </a:xfrm>
          <a:prstGeom prst="straightConnector1">
            <a:avLst/>
          </a:prstGeom>
          <a:noFill/>
          <a:ln w="254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148945155"/>
      </p:ext>
    </p:extLst>
  </p:cSld>
  <p:clrMapOvr>
    <a:masterClrMapping/>
  </p:clrMapOvr>
  <p:transition>
    <p:rand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66306" name="Picture 2">
            <a:hlinkClick r:id="rId3"/>
          </p:cNvPr>
          <p:cNvPicPr>
            <a:picLocks noChangeAspect="1" noChangeArrowheads="1"/>
          </p:cNvPicPr>
          <p:nvPr/>
        </p:nvPicPr>
        <p:blipFill>
          <a:blip r:embed="rId4"/>
          <a:srcRect/>
          <a:stretch>
            <a:fillRect/>
          </a:stretch>
        </p:blipFill>
        <p:spPr bwMode="auto">
          <a:xfrm>
            <a:off x="959211" y="224570"/>
            <a:ext cx="7604497" cy="5877292"/>
          </a:xfrm>
          <a:prstGeom prst="rect">
            <a:avLst/>
          </a:prstGeom>
          <a:noFill/>
          <a:ln w="25400">
            <a:noFill/>
            <a:miter lim="800000"/>
            <a:headEnd/>
            <a:tailEnd type="none" w="sm" len="lg"/>
          </a:ln>
          <a:effectLst/>
        </p:spPr>
      </p:pic>
      <p:sp>
        <p:nvSpPr>
          <p:cNvPr id="4" name="Rectangle 3"/>
          <p:cNvSpPr>
            <a:spLocks noChangeArrowheads="1"/>
          </p:cNvSpPr>
          <p:nvPr/>
        </p:nvSpPr>
        <p:spPr bwMode="auto">
          <a:xfrm>
            <a:off x="2743208" y="6154013"/>
            <a:ext cx="4290646" cy="488950"/>
          </a:xfrm>
          <a:prstGeom prst="rect">
            <a:avLst/>
          </a:prstGeom>
          <a:noFill/>
          <a:ln w="9525">
            <a:noFill/>
            <a:miter lim="800000"/>
            <a:headEnd/>
            <a:tailEnd/>
          </a:ln>
          <a:effectLst/>
        </p:spPr>
        <p:txBody>
          <a:bodyPr/>
          <a:lstStyle/>
          <a:p>
            <a:pPr algn="ctr">
              <a:spcBef>
                <a:spcPct val="20000"/>
              </a:spcBef>
              <a:buClr>
                <a:srgbClr val="FFFF00"/>
              </a:buClr>
              <a:buSzPct val="65000"/>
              <a:buFont typeface="Wingdings" pitchFamily="2" charset="2"/>
              <a:buNone/>
            </a:pPr>
            <a:r>
              <a:rPr lang="zh-CN" altLang="en-US" dirty="0">
                <a:latin typeface="Times New Roman" pitchFamily="18" charset="0"/>
                <a:ea typeface="+mn-ea"/>
                <a:cs typeface="Times New Roman" pitchFamily="18" charset="0"/>
              </a:rPr>
              <a:t>点击图片 播放</a:t>
            </a:r>
            <a:r>
              <a:rPr lang="en-US" altLang="zh-CN" dirty="0">
                <a:latin typeface="Times New Roman" pitchFamily="18" charset="0"/>
                <a:ea typeface="+mn-ea"/>
                <a:cs typeface="Times New Roman" pitchFamily="18" charset="0"/>
              </a:rPr>
              <a:t>FLASH</a:t>
            </a:r>
          </a:p>
          <a:p>
            <a:pPr>
              <a:spcBef>
                <a:spcPct val="20000"/>
              </a:spcBef>
              <a:buClr>
                <a:srgbClr val="FFFF00"/>
              </a:buClr>
              <a:buSzPct val="65000"/>
              <a:buFont typeface="Wingdings" pitchFamily="2" charset="2"/>
              <a:buNone/>
            </a:pPr>
            <a:endParaRPr lang="en-US" altLang="zh-CN" sz="2400" dirty="0">
              <a:solidFill>
                <a:srgbClr val="FFFF00"/>
              </a:solidFill>
              <a:latin typeface="Arial" charset="0"/>
            </a:endParaRPr>
          </a:p>
        </p:txBody>
      </p:sp>
    </p:spTree>
  </p:cSld>
  <p:clrMapOvr>
    <a:masterClrMapping/>
  </p:clrMapOvr>
  <p:transition>
    <p:rand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144015" y="0"/>
            <a:ext cx="6927273" cy="6858000"/>
          </a:xfrm>
          <a:prstGeom prst="rect">
            <a:avLst/>
          </a:prstGeom>
          <a:noFill/>
          <a:ln w="9525">
            <a:noFill/>
            <a:miter lim="800000"/>
            <a:headEnd/>
            <a:tailEnd/>
          </a:ln>
          <a:effectLst/>
        </p:spPr>
      </p:pic>
    </p:spTree>
  </p:cSld>
  <p:clrMapOvr>
    <a:masterClrMapping/>
  </p:clrMapOvr>
  <p:transition>
    <p:rand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6146" name="Picture 2"/>
          <p:cNvPicPr>
            <a:picLocks noChangeAspect="1" noChangeArrowheads="1"/>
          </p:cNvPicPr>
          <p:nvPr/>
        </p:nvPicPr>
        <p:blipFill>
          <a:blip r:embed="rId2"/>
          <a:srcRect/>
          <a:stretch>
            <a:fillRect/>
          </a:stretch>
        </p:blipFill>
        <p:spPr bwMode="auto">
          <a:xfrm>
            <a:off x="164592" y="0"/>
            <a:ext cx="8796528" cy="6861292"/>
          </a:xfrm>
          <a:prstGeom prst="rect">
            <a:avLst/>
          </a:prstGeom>
          <a:noFill/>
          <a:ln w="9525">
            <a:noFill/>
            <a:miter lim="800000"/>
            <a:headEnd/>
            <a:tailEnd/>
          </a:ln>
          <a:effectLst/>
        </p:spPr>
      </p:pic>
    </p:spTree>
  </p:cSld>
  <p:clrMapOvr>
    <a:masterClrMapping/>
  </p:clrMapOvr>
  <p:transition>
    <p:rand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723392" y="0"/>
            <a:ext cx="7536264" cy="6858000"/>
          </a:xfrm>
          <a:prstGeom prst="rect">
            <a:avLst/>
          </a:prstGeom>
          <a:noFill/>
          <a:ln w="9525">
            <a:noFill/>
            <a:miter lim="800000"/>
            <a:headEnd/>
            <a:tailEnd/>
          </a:ln>
          <a:effectLst/>
        </p:spPr>
      </p:pic>
    </p:spTree>
  </p:cSld>
  <p:clrMapOvr>
    <a:masterClrMapping/>
  </p:clrMapOvr>
  <p:transition>
    <p:rand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7170" name="Picture 2"/>
          <p:cNvPicPr>
            <a:picLocks noChangeAspect="1" noChangeArrowheads="1"/>
          </p:cNvPicPr>
          <p:nvPr/>
        </p:nvPicPr>
        <p:blipFill>
          <a:blip r:embed="rId2"/>
          <a:srcRect/>
          <a:stretch>
            <a:fillRect/>
          </a:stretch>
        </p:blipFill>
        <p:spPr bwMode="auto">
          <a:xfrm>
            <a:off x="1789176" y="-1"/>
            <a:ext cx="5343144" cy="6850185"/>
          </a:xfrm>
          <a:prstGeom prst="rect">
            <a:avLst/>
          </a:prstGeom>
          <a:noFill/>
          <a:ln w="9525">
            <a:noFill/>
            <a:miter lim="800000"/>
            <a:headEnd/>
            <a:tailEnd/>
          </a:ln>
          <a:effectLst/>
        </p:spPr>
      </p:pic>
    </p:spTree>
  </p:cSld>
  <p:clrMapOvr>
    <a:masterClrMapping/>
  </p:clrMapOvr>
  <p:transition>
    <p:random/>
  </p:transition>
  <p:timing>
    <p:tnLst>
      <p:par>
        <p:cTn id="1" dur="indefinite" restart="never" nodeType="tmRoot"/>
      </p:par>
    </p:tnLst>
  </p:timing>
</p:sld>
</file>

<file path=ppt/theme/theme1.xml><?xml version="1.0" encoding="utf-8"?>
<a:theme xmlns:a="http://schemas.openxmlformats.org/drawingml/2006/main" name="Bamboo">
  <a:themeElements>
    <a:clrScheme name="Bamboo 2">
      <a:dk1>
        <a:srgbClr val="000000"/>
      </a:dk1>
      <a:lt1>
        <a:srgbClr val="FFFFFF"/>
      </a:lt1>
      <a:dk2>
        <a:srgbClr val="003300"/>
      </a:dk2>
      <a:lt2>
        <a:srgbClr val="5F5F5F"/>
      </a:lt2>
      <a:accent1>
        <a:srgbClr val="009900"/>
      </a:accent1>
      <a:accent2>
        <a:srgbClr val="CC9900"/>
      </a:accent2>
      <a:accent3>
        <a:srgbClr val="FFFFFF"/>
      </a:accent3>
      <a:accent4>
        <a:srgbClr val="000000"/>
      </a:accent4>
      <a:accent5>
        <a:srgbClr val="AACAAA"/>
      </a:accent5>
      <a:accent6>
        <a:srgbClr val="B98A00"/>
      </a:accent6>
      <a:hlink>
        <a:srgbClr val="FF3300"/>
      </a:hlink>
      <a:folHlink>
        <a:srgbClr val="663300"/>
      </a:folHlink>
    </a:clrScheme>
    <a:fontScheme name="Bamboo">
      <a:majorFont>
        <a:latin typeface="Arial Black"/>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FF0000"/>
          </a:solidFill>
          <a:prstDash val="solid"/>
          <a:round/>
          <a:headEnd type="none" w="med" len="med"/>
          <a:tailEnd type="triangle" w="sm" len="lg"/>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charset="0"/>
            <a:ea typeface="华文新魏" pitchFamily="2" charset="-122"/>
          </a:defRPr>
        </a:defPPr>
      </a:lstStyle>
    </a:spDef>
    <a:lnDef>
      <a:spPr bwMode="auto">
        <a:xfrm>
          <a:off x="0" y="0"/>
          <a:ext cx="1" cy="1"/>
        </a:xfrm>
        <a:custGeom>
          <a:avLst/>
          <a:gdLst/>
          <a:ahLst/>
          <a:cxnLst/>
          <a:rect l="0" t="0" r="0" b="0"/>
          <a:pathLst/>
        </a:custGeom>
        <a:noFill/>
        <a:ln w="25400" cap="flat" cmpd="sng" algn="ctr">
          <a:solidFill>
            <a:srgbClr val="FF0000"/>
          </a:solidFill>
          <a:prstDash val="solid"/>
          <a:round/>
          <a:headEnd type="none" w="med" len="med"/>
          <a:tailEnd type="triangle" w="sm" len="lg"/>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charset="0"/>
            <a:ea typeface="华文新魏" pitchFamily="2" charset="-122"/>
          </a:defRPr>
        </a:defPPr>
      </a:lstStyle>
    </a:lnDef>
  </a:objectDefaults>
  <a:extraClrSchemeLst>
    <a:extraClrScheme>
      <a:clrScheme name="Bamboo 1">
        <a:dk1>
          <a:srgbClr val="000000"/>
        </a:dk1>
        <a:lt1>
          <a:srgbClr val="FFFFFF"/>
        </a:lt1>
        <a:dk2>
          <a:srgbClr val="396F39"/>
        </a:dk2>
        <a:lt2>
          <a:srgbClr val="FFCC00"/>
        </a:lt2>
        <a:accent1>
          <a:srgbClr val="009900"/>
        </a:accent1>
        <a:accent2>
          <a:srgbClr val="CC9900"/>
        </a:accent2>
        <a:accent3>
          <a:srgbClr val="AEBBAE"/>
        </a:accent3>
        <a:accent4>
          <a:srgbClr val="DADADA"/>
        </a:accent4>
        <a:accent5>
          <a:srgbClr val="AACAAA"/>
        </a:accent5>
        <a:accent6>
          <a:srgbClr val="B98A00"/>
        </a:accent6>
        <a:hlink>
          <a:srgbClr val="FF3300"/>
        </a:hlink>
        <a:folHlink>
          <a:srgbClr val="663300"/>
        </a:folHlink>
      </a:clrScheme>
      <a:clrMap bg1="dk2" tx1="lt1" bg2="dk1" tx2="lt2" accent1="accent1" accent2="accent2" accent3="accent3" accent4="accent4" accent5="accent5" accent6="accent6" hlink="hlink" folHlink="folHlink"/>
    </a:extraClrScheme>
    <a:extraClrScheme>
      <a:clrScheme name="Bamboo 2">
        <a:dk1>
          <a:srgbClr val="000000"/>
        </a:dk1>
        <a:lt1>
          <a:srgbClr val="FFFFFF"/>
        </a:lt1>
        <a:dk2>
          <a:srgbClr val="003300"/>
        </a:dk2>
        <a:lt2>
          <a:srgbClr val="5F5F5F"/>
        </a:lt2>
        <a:accent1>
          <a:srgbClr val="009900"/>
        </a:accent1>
        <a:accent2>
          <a:srgbClr val="CC9900"/>
        </a:accent2>
        <a:accent3>
          <a:srgbClr val="FFFFFF"/>
        </a:accent3>
        <a:accent4>
          <a:srgbClr val="000000"/>
        </a:accent4>
        <a:accent5>
          <a:srgbClr val="AACAAA"/>
        </a:accent5>
        <a:accent6>
          <a:srgbClr val="B98A00"/>
        </a:accent6>
        <a:hlink>
          <a:srgbClr val="FF3300"/>
        </a:hlink>
        <a:folHlink>
          <a:srgbClr val="663300"/>
        </a:folHlink>
      </a:clrScheme>
      <a:clrMap bg1="lt1" tx1="dk1" bg2="lt2" tx2="dk2" accent1="accent1" accent2="accent2" accent3="accent3" accent4="accent4" accent5="accent5" accent6="accent6" hlink="hlink" folHlink="folHlink"/>
    </a:extraClrScheme>
    <a:extraClrScheme>
      <a:clrScheme name="Bambo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Bamboo 4">
        <a:dk1>
          <a:srgbClr val="000000"/>
        </a:dk1>
        <a:lt1>
          <a:srgbClr val="FFFFFF"/>
        </a:lt1>
        <a:dk2>
          <a:srgbClr val="FF0000"/>
        </a:dk2>
        <a:lt2>
          <a:srgbClr val="800000"/>
        </a:lt2>
        <a:accent1>
          <a:srgbClr val="008000"/>
        </a:accent1>
        <a:accent2>
          <a:srgbClr val="FF9900"/>
        </a:accent2>
        <a:accent3>
          <a:srgbClr val="FFFFFF"/>
        </a:accent3>
        <a:accent4>
          <a:srgbClr val="000000"/>
        </a:accent4>
        <a:accent5>
          <a:srgbClr val="AAC0AA"/>
        </a:accent5>
        <a:accent6>
          <a:srgbClr val="E78A00"/>
        </a:accent6>
        <a:hlink>
          <a:srgbClr val="CC3300"/>
        </a:hlink>
        <a:folHlink>
          <a:srgbClr val="6633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Designs\Bamboo.pot</Template>
  <TotalTime>5256</TotalTime>
  <Words>4202</Words>
  <Application>Microsoft Office PowerPoint</Application>
  <PresentationFormat>全屏显示(4:3)</PresentationFormat>
  <Paragraphs>486</Paragraphs>
  <Slides>124</Slides>
  <Notes>98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124</vt:i4>
      </vt:variant>
    </vt:vector>
  </HeadingPairs>
  <TitlesOfParts>
    <vt:vector size="133" baseType="lpstr">
      <vt:lpstr>华文新魏</vt:lpstr>
      <vt:lpstr>隶书</vt:lpstr>
      <vt:lpstr>宋体</vt:lpstr>
      <vt:lpstr>Arial</vt:lpstr>
      <vt:lpstr>Arial Black</vt:lpstr>
      <vt:lpstr>Calibri</vt:lpstr>
      <vt:lpstr>Times New Roman</vt:lpstr>
      <vt:lpstr>Wingdings</vt:lpstr>
      <vt:lpstr>Bamboo</vt:lpstr>
      <vt:lpstr>第二章 图像的数字化</vt:lpstr>
      <vt:lpstr>第二章 图像的数字化</vt:lpstr>
      <vt:lpstr>Key Points  要点：</vt:lpstr>
      <vt:lpstr>Human vision 人眼视觉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Key Points  要点：</vt:lpstr>
      <vt:lpstr>Anormal Vision  非正常视觉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Key Points  要点：</vt:lpstr>
      <vt:lpstr>Video of Professor </vt:lpstr>
      <vt:lpstr>Vision illusion  眼见为实？</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Mach Bands Effect 马赫带效应</vt:lpstr>
      <vt:lpstr>Mach Bands Effect 马赫带效应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Key Points  要点：</vt:lpstr>
      <vt:lpstr>PowerPoint 演示文稿</vt:lpstr>
      <vt:lpstr>PowerPoint 演示文稿</vt:lpstr>
      <vt:lpstr>PowerPoint 演示文稿</vt:lpstr>
      <vt:lpstr>PowerPoint 演示文稿</vt:lpstr>
      <vt:lpstr>Key Points  要点：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电 影 特 技</vt:lpstr>
      <vt:lpstr>Terms</vt:lpstr>
      <vt:lpstr>Key Points  要点：</vt:lpstr>
      <vt:lpstr>第二章 图像的数字化</vt:lpstr>
      <vt:lpstr>第二章 图像的数字化</vt:lpstr>
    </vt:vector>
  </TitlesOfParts>
  <Company>sjtu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zhaojun</dc:creator>
  <cp:lastModifiedBy>Administrator</cp:lastModifiedBy>
  <cp:revision>324</cp:revision>
  <dcterms:created xsi:type="dcterms:W3CDTF">2001-11-20T03:39:57Z</dcterms:created>
  <dcterms:modified xsi:type="dcterms:W3CDTF">2016-03-06T09:38:48Z</dcterms:modified>
</cp:coreProperties>
</file>